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45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9825" y="440428"/>
            <a:ext cx="778434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831475" y="6308300"/>
            <a:ext cx="1963173" cy="309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97" cy="6824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4149" y="383531"/>
            <a:ext cx="78557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5" y="1235456"/>
            <a:ext cx="8000989" cy="3614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67173" y="6276039"/>
            <a:ext cx="168909" cy="26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0091A7"/>
                </a:solidFill>
                <a:latin typeface="Gill Sans MT"/>
                <a:cs typeface="Gill Sans MT"/>
              </a:defRPr>
            </a:lvl1pPr>
          </a:lstStyle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‹#›</a:t>
            </a:fld>
            <a:endParaRPr spc="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gia@natelenergy.com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ww.natelenergy.com/" TargetMode="External"/><Relationship Id="rId4" Type="http://schemas.openxmlformats.org/officeDocument/2006/relationships/hyperlink" Target="mailto:meghan@natelenergy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2677" y="4753535"/>
            <a:ext cx="62217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Sustainable.</a:t>
            </a:r>
            <a:r>
              <a:rPr sz="3000" spc="-3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Tahoma"/>
                <a:cs typeface="Tahoma"/>
              </a:rPr>
              <a:t>Distributed.</a:t>
            </a:r>
            <a:r>
              <a:rPr sz="3000" spc="-3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Tahoma"/>
                <a:cs typeface="Tahoma"/>
              </a:rPr>
              <a:t>Utility</a:t>
            </a:r>
            <a:r>
              <a:rPr sz="3000" spc="-3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scale.</a:t>
            </a:r>
            <a:endParaRPr sz="30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3000" spc="10" dirty="0">
                <a:solidFill>
                  <a:srgbClr val="FFFFFF"/>
                </a:solidFill>
                <a:latin typeface="Tahoma"/>
                <a:cs typeface="Tahoma"/>
              </a:rPr>
              <a:t>Renewable</a:t>
            </a:r>
            <a:r>
              <a:rPr sz="3000" spc="-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</a:rPr>
              <a:t>energy.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94400" y="3052825"/>
            <a:ext cx="4256624" cy="66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625" y="439411"/>
            <a:ext cx="6638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0" dirty="0"/>
              <a:t>Leading </a:t>
            </a:r>
            <a:r>
              <a:rPr sz="3600" spc="-80" dirty="0"/>
              <a:t>Hydropower</a:t>
            </a:r>
            <a:r>
              <a:rPr sz="3600" spc="-600" dirty="0"/>
              <a:t> </a:t>
            </a:r>
            <a:r>
              <a:rPr sz="3600" spc="-45" dirty="0"/>
              <a:t>Innovation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25475" y="1161989"/>
            <a:ext cx="7760334" cy="112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9"/>
              </a:lnSpc>
              <a:spcBef>
                <a:spcPts val="100"/>
              </a:spcBef>
            </a:pPr>
            <a:r>
              <a:rPr sz="1700" spc="40" dirty="0">
                <a:solidFill>
                  <a:srgbClr val="0091A7"/>
                </a:solidFill>
                <a:latin typeface="Tahoma"/>
                <a:cs typeface="Tahoma"/>
              </a:rPr>
              <a:t>Natel</a:t>
            </a:r>
            <a:r>
              <a:rPr sz="1700" spc="-204" dirty="0">
                <a:solidFill>
                  <a:srgbClr val="0091A7"/>
                </a:solidFill>
                <a:latin typeface="Tahoma"/>
                <a:cs typeface="Tahoma"/>
              </a:rPr>
              <a:t> </a:t>
            </a:r>
            <a:r>
              <a:rPr sz="1700" dirty="0">
                <a:solidFill>
                  <a:srgbClr val="0091A7"/>
                </a:solidFill>
                <a:latin typeface="Tahoma"/>
                <a:cs typeface="Tahoma"/>
              </a:rPr>
              <a:t>Energy</a:t>
            </a:r>
            <a:r>
              <a:rPr sz="1700" dirty="0">
                <a:latin typeface="Tahoma"/>
                <a:cs typeface="Tahoma"/>
              </a:rPr>
              <a:t>’s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30" dirty="0">
                <a:latin typeface="Tahoma"/>
                <a:cs typeface="Tahoma"/>
              </a:rPr>
              <a:t>world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5" dirty="0">
                <a:latin typeface="Tahoma"/>
                <a:cs typeface="Tahoma"/>
              </a:rPr>
              <a:t>class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engineering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5" dirty="0">
                <a:latin typeface="Tahoma"/>
                <a:cs typeface="Tahoma"/>
              </a:rPr>
              <a:t>team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is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creating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new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hydropower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solutions.</a:t>
            </a:r>
            <a:endParaRPr sz="1700">
              <a:latin typeface="Tahoma"/>
              <a:cs typeface="Tahoma"/>
            </a:endParaRPr>
          </a:p>
          <a:p>
            <a:pPr marL="469900" indent="-320675">
              <a:lnSpc>
                <a:spcPts val="1664"/>
              </a:lnSpc>
              <a:buClr>
                <a:srgbClr val="0097A7"/>
              </a:buClr>
              <a:buSzPct val="85714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0" dirty="0">
                <a:latin typeface="Tahoma"/>
                <a:cs typeface="Tahoma"/>
              </a:rPr>
              <a:t>Incorporating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advanced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manufacturing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materials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and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methods</a:t>
            </a:r>
            <a:endParaRPr sz="1400">
              <a:latin typeface="Tahoma"/>
              <a:cs typeface="Tahoma"/>
            </a:endParaRPr>
          </a:p>
          <a:p>
            <a:pPr marL="469900" indent="-320675">
              <a:lnSpc>
                <a:spcPts val="1650"/>
              </a:lnSpc>
              <a:buClr>
                <a:srgbClr val="0097A7"/>
              </a:buClr>
              <a:buSzPct val="85714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10" dirty="0">
                <a:latin typeface="Tahoma"/>
                <a:cs typeface="Tahoma"/>
              </a:rPr>
              <a:t>Buckeye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Pilot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Project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grid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0" dirty="0">
                <a:latin typeface="Tahoma"/>
                <a:cs typeface="Tahoma"/>
              </a:rPr>
              <a:t>connected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R&amp;D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site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since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April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2010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(5+years)</a:t>
            </a:r>
            <a:endParaRPr sz="1400">
              <a:latin typeface="Tahoma"/>
              <a:cs typeface="Tahoma"/>
            </a:endParaRPr>
          </a:p>
          <a:p>
            <a:pPr marL="469900" indent="-320675">
              <a:lnSpc>
                <a:spcPts val="1650"/>
              </a:lnSpc>
              <a:buClr>
                <a:srgbClr val="0097A7"/>
              </a:buClr>
              <a:buSzPct val="85714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30" dirty="0">
                <a:latin typeface="Tahoma"/>
                <a:cs typeface="Tahoma"/>
              </a:rPr>
              <a:t>First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0" dirty="0">
                <a:latin typeface="Tahoma"/>
                <a:cs typeface="Tahoma"/>
              </a:rPr>
              <a:t>commercial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project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-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Monroe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Hydro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-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commissioned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in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Oregon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in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0" dirty="0">
                <a:latin typeface="Tahoma"/>
                <a:cs typeface="Tahoma"/>
              </a:rPr>
              <a:t>September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2015</a:t>
            </a:r>
            <a:endParaRPr sz="1400">
              <a:latin typeface="Tahoma"/>
              <a:cs typeface="Tahoma"/>
            </a:endParaRPr>
          </a:p>
          <a:p>
            <a:pPr marL="469900" indent="-320675">
              <a:lnSpc>
                <a:spcPts val="1664"/>
              </a:lnSpc>
              <a:buClr>
                <a:srgbClr val="0097A7"/>
              </a:buClr>
              <a:buSzPct val="85714"/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400" spc="-20" dirty="0">
                <a:latin typeface="Tahoma"/>
                <a:cs typeface="Tahoma"/>
              </a:rPr>
              <a:t>&gt;100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million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cycle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fatigue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0" dirty="0">
                <a:latin typeface="Tahoma"/>
                <a:cs typeface="Tahoma"/>
              </a:rPr>
              <a:t>testing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with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0" dirty="0">
                <a:latin typeface="Tahoma"/>
                <a:cs typeface="Tahoma"/>
              </a:rPr>
              <a:t>no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failures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385299"/>
            <a:ext cx="9143999" cy="2501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68321" y="2385300"/>
            <a:ext cx="1875678" cy="2501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981575"/>
            <a:ext cx="9143999" cy="384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5475" y="5428929"/>
            <a:ext cx="1586230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spc="65" dirty="0">
                <a:latin typeface="Calibri"/>
                <a:cs typeface="Calibri"/>
              </a:rPr>
              <a:t>SLH10</a:t>
            </a:r>
            <a:r>
              <a:rPr sz="1200" i="1" spc="-70" dirty="0">
                <a:latin typeface="Calibri"/>
                <a:cs typeface="Calibri"/>
              </a:rPr>
              <a:t> </a:t>
            </a:r>
            <a:r>
              <a:rPr sz="1200" i="1" spc="5" dirty="0">
                <a:latin typeface="Calibri"/>
                <a:cs typeface="Calibri"/>
              </a:rPr>
              <a:t>Buckeye</a:t>
            </a:r>
            <a:r>
              <a:rPr sz="1200" i="1" spc="-70" dirty="0">
                <a:latin typeface="Calibri"/>
                <a:cs typeface="Calibri"/>
              </a:rPr>
              <a:t> </a:t>
            </a:r>
            <a:r>
              <a:rPr sz="1200" i="1" spc="0" dirty="0">
                <a:latin typeface="Calibri"/>
                <a:cs typeface="Calibri"/>
              </a:rPr>
              <a:t>pilot</a:t>
            </a:r>
            <a:r>
              <a:rPr sz="1200" i="1" spc="-65" dirty="0">
                <a:latin typeface="Calibri"/>
                <a:cs typeface="Calibri"/>
              </a:rPr>
              <a:t> </a:t>
            </a:r>
            <a:r>
              <a:rPr sz="1200" i="1" spc="-10" dirty="0">
                <a:latin typeface="Calibri"/>
                <a:cs typeface="Calibri"/>
              </a:rPr>
              <a:t>grid  </a:t>
            </a:r>
            <a:r>
              <a:rPr sz="1200" i="1" dirty="0">
                <a:latin typeface="Calibri"/>
                <a:cs typeface="Calibri"/>
              </a:rPr>
              <a:t>connected </a:t>
            </a:r>
            <a:r>
              <a:rPr sz="1200" i="1" spc="-10" dirty="0">
                <a:latin typeface="Calibri"/>
                <a:cs typeface="Calibri"/>
              </a:rPr>
              <a:t>for </a:t>
            </a:r>
            <a:r>
              <a:rPr sz="1200" i="1" spc="85" dirty="0">
                <a:latin typeface="Calibri"/>
                <a:cs typeface="Calibri"/>
              </a:rPr>
              <a:t>5+</a:t>
            </a:r>
            <a:r>
              <a:rPr sz="1200" i="1" spc="-145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years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250" y="5428929"/>
            <a:ext cx="1753870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spc="65" dirty="0">
                <a:latin typeface="Calibri"/>
                <a:cs typeface="Calibri"/>
              </a:rPr>
              <a:t>SLH100 </a:t>
            </a:r>
            <a:r>
              <a:rPr sz="1200" i="1" dirty="0">
                <a:latin typeface="Calibri"/>
                <a:cs typeface="Calibri"/>
              </a:rPr>
              <a:t>component</a:t>
            </a:r>
            <a:r>
              <a:rPr sz="1200" i="1" spc="-200" dirty="0">
                <a:latin typeface="Calibri"/>
                <a:cs typeface="Calibri"/>
              </a:rPr>
              <a:t> </a:t>
            </a:r>
            <a:r>
              <a:rPr sz="1200" i="1" spc="-15" dirty="0">
                <a:latin typeface="Calibri"/>
                <a:cs typeface="Calibri"/>
              </a:rPr>
              <a:t>fatigue  </a:t>
            </a:r>
            <a:r>
              <a:rPr sz="1200" i="1" spc="-10" dirty="0">
                <a:latin typeface="Calibri"/>
                <a:cs typeface="Calibri"/>
              </a:rPr>
              <a:t>testing </a:t>
            </a:r>
            <a:r>
              <a:rPr sz="1200" i="1" spc="-5" dirty="0">
                <a:latin typeface="Calibri"/>
                <a:cs typeface="Calibri"/>
              </a:rPr>
              <a:t>commenced </a:t>
            </a:r>
            <a:r>
              <a:rPr sz="1200" i="1" spc="5" dirty="0">
                <a:latin typeface="Calibri"/>
                <a:cs typeface="Calibri"/>
              </a:rPr>
              <a:t>in</a:t>
            </a:r>
            <a:r>
              <a:rPr sz="1200" i="1" spc="-145" dirty="0">
                <a:latin typeface="Calibri"/>
                <a:cs typeface="Calibri"/>
              </a:rPr>
              <a:t> </a:t>
            </a:r>
            <a:r>
              <a:rPr sz="1200" i="1" spc="80" dirty="0">
                <a:latin typeface="Calibri"/>
                <a:cs typeface="Calibri"/>
              </a:rPr>
              <a:t>2012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380"/>
              </a:lnSpc>
            </a:pPr>
            <a:r>
              <a:rPr sz="1200" i="1" spc="65" dirty="0">
                <a:latin typeface="Calibri"/>
                <a:cs typeface="Calibri"/>
              </a:rPr>
              <a:t>&gt;100</a:t>
            </a:r>
            <a:r>
              <a:rPr sz="1200" i="1" spc="-160" dirty="0">
                <a:latin typeface="Calibri"/>
                <a:cs typeface="Calibri"/>
              </a:rPr>
              <a:t> </a:t>
            </a:r>
            <a:r>
              <a:rPr sz="1200" i="1" dirty="0">
                <a:latin typeface="Calibri"/>
                <a:cs typeface="Calibri"/>
              </a:rPr>
              <a:t>million </a:t>
            </a:r>
            <a:r>
              <a:rPr sz="1200" i="1" spc="5" dirty="0">
                <a:latin typeface="Calibri"/>
                <a:cs typeface="Calibri"/>
              </a:rPr>
              <a:t>cycles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2900" y="5428929"/>
            <a:ext cx="1640205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spc="55" dirty="0">
                <a:latin typeface="Calibri"/>
                <a:cs typeface="Calibri"/>
              </a:rPr>
              <a:t>SLH</a:t>
            </a:r>
            <a:r>
              <a:rPr sz="1200" i="1" spc="-160" dirty="0">
                <a:latin typeface="Calibri"/>
                <a:cs typeface="Calibri"/>
              </a:rPr>
              <a:t> </a:t>
            </a:r>
            <a:r>
              <a:rPr sz="1200" i="1" spc="5" dirty="0">
                <a:latin typeface="Calibri"/>
                <a:cs typeface="Calibri"/>
              </a:rPr>
              <a:t>hydraulic </a:t>
            </a:r>
            <a:r>
              <a:rPr sz="1200" i="1" spc="-5" dirty="0">
                <a:latin typeface="Calibri"/>
                <a:cs typeface="Calibri"/>
              </a:rPr>
              <a:t>scale </a:t>
            </a:r>
            <a:r>
              <a:rPr sz="1200" i="1" spc="-10" dirty="0">
                <a:latin typeface="Calibri"/>
                <a:cs typeface="Calibri"/>
              </a:rPr>
              <a:t>model  </a:t>
            </a:r>
            <a:r>
              <a:rPr sz="1200" i="1" spc="-5" dirty="0">
                <a:latin typeface="Calibri"/>
                <a:cs typeface="Calibri"/>
              </a:rPr>
              <a:t>performance test </a:t>
            </a:r>
            <a:r>
              <a:rPr sz="1200" i="1" spc="0" dirty="0">
                <a:latin typeface="Calibri"/>
                <a:cs typeface="Calibri"/>
              </a:rPr>
              <a:t>facility  </a:t>
            </a:r>
            <a:r>
              <a:rPr sz="1200" i="1" spc="-5" dirty="0">
                <a:latin typeface="Calibri"/>
                <a:cs typeface="Calibri"/>
              </a:rPr>
              <a:t>comes online </a:t>
            </a:r>
            <a:r>
              <a:rPr sz="1200" i="1" spc="5" dirty="0">
                <a:latin typeface="Calibri"/>
                <a:cs typeface="Calibri"/>
              </a:rPr>
              <a:t>in</a:t>
            </a:r>
            <a:r>
              <a:rPr sz="1200" i="1" spc="-175" dirty="0">
                <a:latin typeface="Calibri"/>
                <a:cs typeface="Calibri"/>
              </a:rPr>
              <a:t> </a:t>
            </a:r>
            <a:r>
              <a:rPr sz="1200" i="1" spc="80" dirty="0">
                <a:latin typeface="Calibri"/>
                <a:cs typeface="Calibri"/>
              </a:rPr>
              <a:t>2013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88175" y="5428929"/>
            <a:ext cx="1665605" cy="57023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i="1" spc="65" dirty="0">
                <a:latin typeface="Calibri"/>
                <a:cs typeface="Calibri"/>
              </a:rPr>
              <a:t>SLH100 </a:t>
            </a:r>
            <a:r>
              <a:rPr sz="1200" i="1" dirty="0">
                <a:latin typeface="Calibri"/>
                <a:cs typeface="Calibri"/>
              </a:rPr>
              <a:t>first commercial  </a:t>
            </a:r>
            <a:r>
              <a:rPr sz="1200" i="1" spc="-5" dirty="0">
                <a:latin typeface="Calibri"/>
                <a:cs typeface="Calibri"/>
              </a:rPr>
              <a:t>Monroe </a:t>
            </a:r>
            <a:r>
              <a:rPr sz="1200" i="1" spc="25" dirty="0">
                <a:latin typeface="Calibri"/>
                <a:cs typeface="Calibri"/>
              </a:rPr>
              <a:t>Hydro </a:t>
            </a:r>
            <a:r>
              <a:rPr sz="1200" i="1" spc="0" dirty="0">
                <a:latin typeface="Calibri"/>
                <a:cs typeface="Calibri"/>
              </a:rPr>
              <a:t>Project  </a:t>
            </a:r>
            <a:r>
              <a:rPr sz="1200" i="1" dirty="0">
                <a:latin typeface="Calibri"/>
                <a:cs typeface="Calibri"/>
              </a:rPr>
              <a:t>commissioned </a:t>
            </a:r>
            <a:r>
              <a:rPr sz="1200" i="1" spc="5" dirty="0">
                <a:latin typeface="Calibri"/>
                <a:cs typeface="Calibri"/>
              </a:rPr>
              <a:t>in </a:t>
            </a:r>
            <a:r>
              <a:rPr sz="1200" i="1" spc="75" dirty="0">
                <a:latin typeface="Calibri"/>
                <a:cs typeface="Calibri"/>
              </a:rPr>
              <a:t>Q3</a:t>
            </a:r>
            <a:r>
              <a:rPr sz="1200" i="1" spc="-190" dirty="0">
                <a:latin typeface="Calibri"/>
                <a:cs typeface="Calibri"/>
              </a:rPr>
              <a:t> </a:t>
            </a:r>
            <a:r>
              <a:rPr sz="1200" i="1" spc="80" dirty="0">
                <a:latin typeface="Calibri"/>
                <a:cs typeface="Calibri"/>
              </a:rPr>
              <a:t>2015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9347" y="6276039"/>
            <a:ext cx="287020" cy="2692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600" b="1" spc="40" dirty="0">
                <a:solidFill>
                  <a:srgbClr val="0091A7"/>
                </a:solidFill>
                <a:latin typeface="Gill Sans MT"/>
                <a:cs typeface="Gill Sans MT"/>
              </a:rPr>
              <a:t>10</a:t>
            </a:fld>
            <a:endParaRPr sz="1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31475" y="6308300"/>
            <a:ext cx="1963173" cy="3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625" y="439411"/>
            <a:ext cx="17202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0" dirty="0"/>
              <a:t>Projects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432150" y="1185607"/>
            <a:ext cx="8362549" cy="2444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0774" y="4413782"/>
            <a:ext cx="3813175" cy="508634"/>
          </a:xfrm>
          <a:prstGeom prst="rect">
            <a:avLst/>
          </a:prstGeom>
          <a:solidFill>
            <a:srgbClr val="8FCCDE">
              <a:alpha val="61149"/>
            </a:srgb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830"/>
              </a:spcBef>
            </a:pPr>
            <a:r>
              <a:rPr sz="1100" b="1" spc="-30" dirty="0">
                <a:latin typeface="Gill Sans MT"/>
                <a:cs typeface="Gill Sans MT"/>
              </a:rPr>
              <a:t>Engine</a:t>
            </a:r>
            <a:r>
              <a:rPr sz="1100" b="1" spc="-114" dirty="0">
                <a:latin typeface="Gill Sans MT"/>
                <a:cs typeface="Gill Sans MT"/>
              </a:rPr>
              <a:t> </a:t>
            </a:r>
            <a:r>
              <a:rPr sz="1100" b="1" spc="-25" dirty="0">
                <a:latin typeface="Gill Sans MT"/>
                <a:cs typeface="Gill Sans MT"/>
              </a:rPr>
              <a:t>Sales</a:t>
            </a:r>
            <a:r>
              <a:rPr sz="1100" b="1" spc="-114" dirty="0">
                <a:latin typeface="Gill Sans MT"/>
                <a:cs typeface="Gill Sans MT"/>
              </a:rPr>
              <a:t> </a:t>
            </a:r>
            <a:r>
              <a:rPr sz="1100" b="1" spc="-5" dirty="0">
                <a:latin typeface="Gill Sans MT"/>
                <a:cs typeface="Gill Sans MT"/>
              </a:rPr>
              <a:t>+</a:t>
            </a:r>
            <a:r>
              <a:rPr sz="1100" b="1" spc="-114" dirty="0">
                <a:latin typeface="Gill Sans MT"/>
                <a:cs typeface="Gill Sans MT"/>
              </a:rPr>
              <a:t> </a:t>
            </a:r>
            <a:r>
              <a:rPr sz="1100" b="1" spc="-30" dirty="0">
                <a:latin typeface="Gill Sans MT"/>
                <a:cs typeface="Gill Sans MT"/>
              </a:rPr>
              <a:t>Service</a:t>
            </a:r>
            <a:endParaRPr sz="1100">
              <a:latin typeface="Gill Sans MT"/>
              <a:cs typeface="Gill Sans MT"/>
            </a:endParaRPr>
          </a:p>
          <a:p>
            <a:pPr marL="175895">
              <a:lnSpc>
                <a:spcPct val="100000"/>
              </a:lnSpc>
              <a:spcBef>
                <a:spcPts val="25"/>
              </a:spcBef>
            </a:pPr>
            <a:r>
              <a:rPr sz="1100" i="1" spc="5" dirty="0">
                <a:latin typeface="Calibri"/>
                <a:cs typeface="Calibri"/>
              </a:rPr>
              <a:t>Unit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100" i="1" spc="-5" dirty="0">
                <a:latin typeface="Calibri"/>
                <a:cs typeface="Calibri"/>
              </a:rPr>
              <a:t>sales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100" i="1" spc="0" dirty="0">
                <a:latin typeface="Calibri"/>
                <a:cs typeface="Calibri"/>
              </a:rPr>
              <a:t>with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100" i="1" spc="75" dirty="0">
                <a:latin typeface="Calibri"/>
                <a:cs typeface="Calibri"/>
              </a:rPr>
              <a:t>20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year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100" i="1" spc="-10" dirty="0">
                <a:latin typeface="Calibri"/>
                <a:cs typeface="Calibri"/>
              </a:rPr>
              <a:t>monitoring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100" i="1" spc="0" dirty="0">
                <a:latin typeface="Calibri"/>
                <a:cs typeface="Calibri"/>
              </a:rPr>
              <a:t>and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100" i="1" spc="-5" dirty="0">
                <a:latin typeface="Calibri"/>
                <a:cs typeface="Calibri"/>
              </a:rPr>
              <a:t>maintenance</a:t>
            </a:r>
            <a:r>
              <a:rPr sz="1100" i="1" spc="-40" dirty="0">
                <a:latin typeface="Calibri"/>
                <a:cs typeface="Calibri"/>
              </a:rPr>
              <a:t> </a:t>
            </a:r>
            <a:r>
              <a:rPr sz="1100" i="1" spc="0" dirty="0">
                <a:latin typeface="Calibri"/>
                <a:cs typeface="Calibri"/>
              </a:rPr>
              <a:t>contract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9347" y="6276039"/>
            <a:ext cx="287020" cy="2692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600" b="1" spc="40" dirty="0">
                <a:solidFill>
                  <a:srgbClr val="0091A7"/>
                </a:solidFill>
                <a:latin typeface="Gill Sans MT"/>
                <a:cs typeface="Gill Sans MT"/>
              </a:rPr>
              <a:t>11</a:t>
            </a:fld>
            <a:endParaRPr sz="1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774" y="5023597"/>
            <a:ext cx="3813175" cy="508634"/>
          </a:xfrm>
          <a:prstGeom prst="rect">
            <a:avLst/>
          </a:prstGeom>
          <a:solidFill>
            <a:srgbClr val="8FCCDE">
              <a:alpha val="61149"/>
            </a:srgbClr>
          </a:solidFill>
        </p:spPr>
        <p:txBody>
          <a:bodyPr vert="horz" wrap="square" lIns="0" tIns="10033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790"/>
              </a:spcBef>
            </a:pPr>
            <a:r>
              <a:rPr sz="1100" b="1" spc="-30" dirty="0">
                <a:latin typeface="Gill Sans MT"/>
                <a:cs typeface="Gill Sans MT"/>
              </a:rPr>
              <a:t>Turnkey</a:t>
            </a:r>
            <a:r>
              <a:rPr sz="1100" b="1" spc="-114" dirty="0">
                <a:latin typeface="Gill Sans MT"/>
                <a:cs typeface="Gill Sans MT"/>
              </a:rPr>
              <a:t> </a:t>
            </a:r>
            <a:r>
              <a:rPr sz="1100" b="1" spc="-25" dirty="0">
                <a:latin typeface="Gill Sans MT"/>
                <a:cs typeface="Gill Sans MT"/>
              </a:rPr>
              <a:t>Project</a:t>
            </a:r>
            <a:r>
              <a:rPr sz="1100" b="1" spc="-114" dirty="0">
                <a:latin typeface="Gill Sans MT"/>
                <a:cs typeface="Gill Sans MT"/>
              </a:rPr>
              <a:t> </a:t>
            </a:r>
            <a:r>
              <a:rPr sz="1100" b="1" spc="-25" dirty="0">
                <a:latin typeface="Gill Sans MT"/>
                <a:cs typeface="Gill Sans MT"/>
              </a:rPr>
              <a:t>Sales</a:t>
            </a:r>
            <a:r>
              <a:rPr sz="1100" b="1" spc="-114" dirty="0">
                <a:latin typeface="Gill Sans MT"/>
                <a:cs typeface="Gill Sans MT"/>
              </a:rPr>
              <a:t> </a:t>
            </a:r>
            <a:r>
              <a:rPr sz="1100" b="1" spc="-5" dirty="0">
                <a:latin typeface="Gill Sans MT"/>
                <a:cs typeface="Gill Sans MT"/>
              </a:rPr>
              <a:t>+</a:t>
            </a:r>
            <a:r>
              <a:rPr sz="1100" b="1" spc="-114" dirty="0">
                <a:latin typeface="Gill Sans MT"/>
                <a:cs typeface="Gill Sans MT"/>
              </a:rPr>
              <a:t> </a:t>
            </a:r>
            <a:r>
              <a:rPr sz="1100" b="1" spc="-30" dirty="0">
                <a:latin typeface="Gill Sans MT"/>
                <a:cs typeface="Gill Sans MT"/>
              </a:rPr>
              <a:t>O&amp;M</a:t>
            </a:r>
            <a:endParaRPr sz="1100">
              <a:latin typeface="Gill Sans MT"/>
              <a:cs typeface="Gill Sans MT"/>
            </a:endParaRPr>
          </a:p>
          <a:p>
            <a:pPr marL="175895">
              <a:lnSpc>
                <a:spcPct val="100000"/>
              </a:lnSpc>
              <a:spcBef>
                <a:spcPts val="25"/>
              </a:spcBef>
            </a:pPr>
            <a:r>
              <a:rPr sz="1100" i="1" spc="0" dirty="0">
                <a:latin typeface="Calibri"/>
                <a:cs typeface="Calibri"/>
              </a:rPr>
              <a:t>Project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spc="-5" dirty="0">
                <a:latin typeface="Calibri"/>
                <a:cs typeface="Calibri"/>
              </a:rPr>
              <a:t>sales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spc="0" dirty="0">
                <a:latin typeface="Calibri"/>
                <a:cs typeface="Calibri"/>
              </a:rPr>
              <a:t>with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spc="75" dirty="0">
                <a:latin typeface="Calibri"/>
                <a:cs typeface="Calibri"/>
              </a:rPr>
              <a:t>10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spc="-5" dirty="0">
                <a:latin typeface="Calibri"/>
                <a:cs typeface="Calibri"/>
              </a:rPr>
              <a:t>to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spc="75" dirty="0">
                <a:latin typeface="Calibri"/>
                <a:cs typeface="Calibri"/>
              </a:rPr>
              <a:t>20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dirty="0">
                <a:latin typeface="Calibri"/>
                <a:cs typeface="Calibri"/>
              </a:rPr>
              <a:t>year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spc="5" dirty="0">
                <a:latin typeface="Calibri"/>
                <a:cs typeface="Calibri"/>
              </a:rPr>
              <a:t>O&amp;M</a:t>
            </a:r>
            <a:r>
              <a:rPr sz="1100" i="1" spc="-50" dirty="0">
                <a:latin typeface="Calibri"/>
                <a:cs typeface="Calibri"/>
              </a:rPr>
              <a:t> </a:t>
            </a:r>
            <a:r>
              <a:rPr sz="1100" i="1" spc="0" dirty="0">
                <a:latin typeface="Calibri"/>
                <a:cs typeface="Calibri"/>
              </a:rPr>
              <a:t>contract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0774" y="5633411"/>
            <a:ext cx="3813175" cy="508634"/>
          </a:xfrm>
          <a:prstGeom prst="rect">
            <a:avLst/>
          </a:prstGeom>
          <a:solidFill>
            <a:srgbClr val="8FCCDE">
              <a:alpha val="61149"/>
            </a:srgbClr>
          </a:solidFill>
        </p:spPr>
        <p:txBody>
          <a:bodyPr vert="horz" wrap="square" lIns="0" tIns="8509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670"/>
              </a:spcBef>
            </a:pPr>
            <a:r>
              <a:rPr sz="1100" b="1" spc="-30" dirty="0">
                <a:latin typeface="Gill Sans MT"/>
                <a:cs typeface="Gill Sans MT"/>
              </a:rPr>
              <a:t>watershedOS</a:t>
            </a:r>
            <a:endParaRPr sz="1100">
              <a:latin typeface="Gill Sans MT"/>
              <a:cs typeface="Gill Sans MT"/>
            </a:endParaRPr>
          </a:p>
          <a:p>
            <a:pPr marL="175895">
              <a:lnSpc>
                <a:spcPct val="100000"/>
              </a:lnSpc>
              <a:spcBef>
                <a:spcPts val="25"/>
              </a:spcBef>
            </a:pPr>
            <a:r>
              <a:rPr sz="1100" i="1" spc="-5" dirty="0">
                <a:latin typeface="Calibri"/>
                <a:cs typeface="Calibri"/>
              </a:rPr>
              <a:t>consulting, software license </a:t>
            </a:r>
            <a:r>
              <a:rPr sz="1100" i="1" spc="0" dirty="0">
                <a:latin typeface="Calibri"/>
                <a:cs typeface="Calibri"/>
              </a:rPr>
              <a:t>and</a:t>
            </a:r>
            <a:r>
              <a:rPr sz="1100" i="1" spc="-170" dirty="0">
                <a:latin typeface="Calibri"/>
                <a:cs typeface="Calibri"/>
              </a:rPr>
              <a:t> </a:t>
            </a:r>
            <a:r>
              <a:rPr sz="1100" i="1" spc="30" dirty="0">
                <a:latin typeface="Calibri"/>
                <a:cs typeface="Calibri"/>
              </a:rPr>
              <a:t>SAAS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4135" y="4413775"/>
            <a:ext cx="2157095" cy="508634"/>
          </a:xfrm>
          <a:prstGeom prst="rect">
            <a:avLst/>
          </a:prstGeom>
          <a:solidFill>
            <a:srgbClr val="8FCCDE">
              <a:alpha val="41149"/>
            </a:srgbClr>
          </a:solidFill>
        </p:spPr>
        <p:txBody>
          <a:bodyPr vert="horz" wrap="square" lIns="0" tIns="101600" rIns="0" bIns="0" rtlCol="0">
            <a:spAutoFit/>
          </a:bodyPr>
          <a:lstStyle/>
          <a:p>
            <a:pPr marL="114300" marR="139065">
              <a:lnSpc>
                <a:spcPct val="102299"/>
              </a:lnSpc>
              <a:spcBef>
                <a:spcPts val="800"/>
              </a:spcBef>
            </a:pPr>
            <a:r>
              <a:rPr sz="1100" spc="5" dirty="0">
                <a:latin typeface="Tahoma"/>
                <a:cs typeface="Tahoma"/>
              </a:rPr>
              <a:t>Freedom </a:t>
            </a:r>
            <a:r>
              <a:rPr sz="1100" spc="10" dirty="0">
                <a:latin typeface="Tahoma"/>
                <a:cs typeface="Tahoma"/>
              </a:rPr>
              <a:t>Falls </a:t>
            </a:r>
            <a:r>
              <a:rPr sz="1100" dirty="0">
                <a:latin typeface="Tahoma"/>
                <a:cs typeface="Tahoma"/>
              </a:rPr>
              <a:t>LLC: </a:t>
            </a:r>
            <a:r>
              <a:rPr sz="1100" spc="25" dirty="0">
                <a:latin typeface="Tahoma"/>
                <a:cs typeface="Tahoma"/>
              </a:rPr>
              <a:t>Maine  </a:t>
            </a:r>
            <a:r>
              <a:rPr sz="1100" spc="35" dirty="0">
                <a:latin typeface="Tahoma"/>
                <a:cs typeface="Tahoma"/>
              </a:rPr>
              <a:t>Mayo</a:t>
            </a:r>
            <a:r>
              <a:rPr sz="1100" spc="-140" dirty="0">
                <a:latin typeface="Tahoma"/>
                <a:cs typeface="Tahoma"/>
              </a:rPr>
              <a:t> </a:t>
            </a:r>
            <a:r>
              <a:rPr sz="1100" spc="55" dirty="0">
                <a:latin typeface="Tahoma"/>
                <a:cs typeface="Tahoma"/>
              </a:rPr>
              <a:t>Mill</a:t>
            </a:r>
            <a:r>
              <a:rPr sz="1100" spc="-140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Holdings</a:t>
            </a:r>
            <a:r>
              <a:rPr sz="1100" spc="-1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LLC:</a:t>
            </a:r>
            <a:r>
              <a:rPr sz="1100" spc="-14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Maine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64135" y="5023592"/>
            <a:ext cx="2157095" cy="508634"/>
          </a:xfrm>
          <a:prstGeom prst="rect">
            <a:avLst/>
          </a:prstGeom>
          <a:solidFill>
            <a:srgbClr val="8FCCDE">
              <a:alpha val="41149"/>
            </a:srgbClr>
          </a:solidFill>
        </p:spPr>
        <p:txBody>
          <a:bodyPr vert="horz" wrap="square" lIns="0" tIns="889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latin typeface="Tahoma"/>
                <a:cs typeface="Tahoma"/>
              </a:rPr>
              <a:t>Apple:</a:t>
            </a:r>
            <a:r>
              <a:rPr sz="1100" spc="-150" dirty="0">
                <a:latin typeface="Tahoma"/>
                <a:cs typeface="Tahoma"/>
              </a:rPr>
              <a:t> </a:t>
            </a:r>
            <a:r>
              <a:rPr sz="1100" spc="30" dirty="0">
                <a:latin typeface="Tahoma"/>
                <a:cs typeface="Tahoma"/>
              </a:rPr>
              <a:t>Monroe</a:t>
            </a:r>
            <a:r>
              <a:rPr sz="1100" spc="-150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Hydro,</a:t>
            </a:r>
            <a:r>
              <a:rPr sz="1100" spc="-150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Oregon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64135" y="5633409"/>
            <a:ext cx="2157095" cy="508634"/>
          </a:xfrm>
          <a:prstGeom prst="rect">
            <a:avLst/>
          </a:prstGeom>
          <a:solidFill>
            <a:srgbClr val="8FCCDE">
              <a:alpha val="41149"/>
            </a:srgbClr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</a:pPr>
            <a:r>
              <a:rPr sz="1100" spc="30" dirty="0">
                <a:latin typeface="Tahoma"/>
                <a:cs typeface="Tahoma"/>
              </a:rPr>
              <a:t>Druk</a:t>
            </a:r>
            <a:r>
              <a:rPr sz="1100" spc="-150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Holdings:</a:t>
            </a:r>
            <a:r>
              <a:rPr sz="1100" spc="-150" dirty="0">
                <a:latin typeface="Tahoma"/>
                <a:cs typeface="Tahoma"/>
              </a:rPr>
              <a:t> </a:t>
            </a:r>
            <a:r>
              <a:rPr sz="1100" spc="5" dirty="0">
                <a:latin typeface="Tahoma"/>
                <a:cs typeface="Tahoma"/>
              </a:rPr>
              <a:t>Bhutan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64135" y="3803957"/>
            <a:ext cx="2157095" cy="508634"/>
          </a:xfrm>
          <a:prstGeom prst="rect">
            <a:avLst/>
          </a:prstGeom>
          <a:solidFill>
            <a:srgbClr val="8FCCDE">
              <a:alpha val="6114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780"/>
              </a:spcBef>
            </a:pPr>
            <a:r>
              <a:rPr sz="1100" b="1" spc="-10" dirty="0">
                <a:latin typeface="Gill Sans MT"/>
                <a:cs typeface="Gill Sans MT"/>
              </a:rPr>
              <a:t>Initial</a:t>
            </a:r>
            <a:r>
              <a:rPr sz="1100" b="1" spc="-110" dirty="0">
                <a:latin typeface="Gill Sans MT"/>
                <a:cs typeface="Gill Sans MT"/>
              </a:rPr>
              <a:t> </a:t>
            </a:r>
            <a:r>
              <a:rPr sz="1100" b="1" spc="-25" dirty="0">
                <a:latin typeface="Gill Sans MT"/>
                <a:cs typeface="Gill Sans MT"/>
              </a:rPr>
              <a:t>Sales</a:t>
            </a:r>
            <a:r>
              <a:rPr sz="1100" b="1" spc="-110" dirty="0">
                <a:latin typeface="Gill Sans MT"/>
                <a:cs typeface="Gill Sans MT"/>
              </a:rPr>
              <a:t> </a:t>
            </a:r>
            <a:r>
              <a:rPr sz="1100" b="1" spc="-40" dirty="0">
                <a:latin typeface="Gill Sans MT"/>
                <a:cs typeface="Gill Sans MT"/>
              </a:rPr>
              <a:t>&amp;</a:t>
            </a:r>
            <a:r>
              <a:rPr sz="1100" b="1" spc="-110" dirty="0">
                <a:latin typeface="Gill Sans MT"/>
                <a:cs typeface="Gill Sans MT"/>
              </a:rPr>
              <a:t> </a:t>
            </a:r>
            <a:r>
              <a:rPr sz="1100" b="1" spc="-25" dirty="0">
                <a:latin typeface="Gill Sans MT"/>
                <a:cs typeface="Gill Sans MT"/>
              </a:rPr>
              <a:t>Early</a:t>
            </a:r>
            <a:r>
              <a:rPr sz="1100" b="1" spc="-110" dirty="0">
                <a:latin typeface="Gill Sans MT"/>
                <a:cs typeface="Gill Sans MT"/>
              </a:rPr>
              <a:t> </a:t>
            </a:r>
            <a:r>
              <a:rPr sz="1100" b="1" spc="-30" dirty="0">
                <a:latin typeface="Gill Sans MT"/>
                <a:cs typeface="Gill Sans MT"/>
              </a:rPr>
              <a:t>Adopters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7600" y="4413777"/>
            <a:ext cx="2157095" cy="508634"/>
          </a:xfrm>
          <a:prstGeom prst="rect">
            <a:avLst/>
          </a:prstGeom>
          <a:solidFill>
            <a:srgbClr val="8FCCDE">
              <a:alpha val="41149"/>
            </a:srgbClr>
          </a:solidFill>
        </p:spPr>
        <p:txBody>
          <a:bodyPr vert="horz" wrap="square" lIns="0" tIns="9080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715"/>
              </a:spcBef>
            </a:pPr>
            <a:r>
              <a:rPr sz="1100" spc="-10" dirty="0">
                <a:latin typeface="Tahoma"/>
                <a:cs typeface="Tahoma"/>
              </a:rPr>
              <a:t>Total:</a:t>
            </a:r>
            <a:r>
              <a:rPr sz="1100" spc="-170" dirty="0">
                <a:latin typeface="Tahoma"/>
                <a:cs typeface="Tahoma"/>
              </a:rPr>
              <a:t> </a:t>
            </a:r>
            <a:r>
              <a:rPr sz="1100" spc="30" dirty="0">
                <a:latin typeface="Tahoma"/>
                <a:cs typeface="Tahoma"/>
              </a:rPr>
              <a:t>35</a:t>
            </a:r>
            <a:r>
              <a:rPr sz="1100" spc="-170" dirty="0">
                <a:latin typeface="Tahoma"/>
                <a:cs typeface="Tahoma"/>
              </a:rPr>
              <a:t> </a:t>
            </a:r>
            <a:r>
              <a:rPr sz="1100" spc="140" dirty="0">
                <a:latin typeface="Tahoma"/>
                <a:cs typeface="Tahoma"/>
              </a:rPr>
              <a:t>MW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7600" y="5023596"/>
            <a:ext cx="2157095" cy="508634"/>
          </a:xfrm>
          <a:prstGeom prst="rect">
            <a:avLst/>
          </a:prstGeom>
          <a:solidFill>
            <a:srgbClr val="8FCCDE">
              <a:alpha val="41149"/>
            </a:srgbClr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</a:pPr>
            <a:r>
              <a:rPr sz="1100" spc="-10" dirty="0">
                <a:latin typeface="Tahoma"/>
                <a:cs typeface="Tahoma"/>
              </a:rPr>
              <a:t>Total:</a:t>
            </a:r>
            <a:r>
              <a:rPr sz="1100" spc="-170" dirty="0">
                <a:latin typeface="Tahoma"/>
                <a:cs typeface="Tahoma"/>
              </a:rPr>
              <a:t> </a:t>
            </a:r>
            <a:r>
              <a:rPr sz="1100" spc="30" dirty="0">
                <a:latin typeface="Tahoma"/>
                <a:cs typeface="Tahoma"/>
              </a:rPr>
              <a:t>25</a:t>
            </a:r>
            <a:r>
              <a:rPr sz="1100" spc="-170" dirty="0">
                <a:latin typeface="Tahoma"/>
                <a:cs typeface="Tahoma"/>
              </a:rPr>
              <a:t> </a:t>
            </a:r>
            <a:r>
              <a:rPr sz="1100" spc="140" dirty="0">
                <a:latin typeface="Tahoma"/>
                <a:cs typeface="Tahoma"/>
              </a:rPr>
              <a:t>MW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7600" y="5633416"/>
            <a:ext cx="2157095" cy="508634"/>
          </a:xfrm>
          <a:prstGeom prst="rect">
            <a:avLst/>
          </a:prstGeom>
          <a:solidFill>
            <a:srgbClr val="8FCCDE">
              <a:alpha val="41149"/>
            </a:srgbClr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</a:pPr>
            <a:r>
              <a:rPr sz="1100" spc="30" dirty="0">
                <a:latin typeface="Tahoma"/>
                <a:cs typeface="Tahoma"/>
              </a:rPr>
              <a:t>Ministry</a:t>
            </a:r>
            <a:r>
              <a:rPr sz="1100" spc="-140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of</a:t>
            </a:r>
            <a:r>
              <a:rPr sz="1100" spc="-14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Energy:</a:t>
            </a:r>
            <a:r>
              <a:rPr sz="1100" spc="-140" dirty="0">
                <a:latin typeface="Tahoma"/>
                <a:cs typeface="Tahoma"/>
              </a:rPr>
              <a:t> </a:t>
            </a:r>
            <a:r>
              <a:rPr sz="1100" spc="25" dirty="0">
                <a:latin typeface="Tahoma"/>
                <a:cs typeface="Tahoma"/>
              </a:rPr>
              <a:t>Chile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7600" y="3803957"/>
            <a:ext cx="2157095" cy="508634"/>
          </a:xfrm>
          <a:prstGeom prst="rect">
            <a:avLst/>
          </a:prstGeom>
          <a:solidFill>
            <a:srgbClr val="8FCCDE">
              <a:alpha val="61149"/>
            </a:srgbClr>
          </a:solidFill>
        </p:spPr>
        <p:txBody>
          <a:bodyPr vert="horz" wrap="square" lIns="0" tIns="990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780"/>
              </a:spcBef>
            </a:pPr>
            <a:r>
              <a:rPr sz="1100" b="1" spc="25" dirty="0">
                <a:latin typeface="Gill Sans MT"/>
                <a:cs typeface="Gill Sans MT"/>
              </a:rPr>
              <a:t>3</a:t>
            </a:r>
            <a:r>
              <a:rPr sz="1100" b="1" spc="-225" dirty="0">
                <a:latin typeface="Gill Sans MT"/>
                <a:cs typeface="Gill Sans MT"/>
              </a:rPr>
              <a:t> </a:t>
            </a:r>
            <a:r>
              <a:rPr sz="1100" b="1" spc="-40" dirty="0">
                <a:latin typeface="Gill Sans MT"/>
                <a:cs typeface="Gill Sans MT"/>
              </a:rPr>
              <a:t>Year </a:t>
            </a:r>
            <a:r>
              <a:rPr sz="1100" b="1" spc="-15" dirty="0">
                <a:latin typeface="Gill Sans MT"/>
                <a:cs typeface="Gill Sans MT"/>
              </a:rPr>
              <a:t>Pipeline</a:t>
            </a:r>
            <a:endParaRPr sz="11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625" y="439411"/>
            <a:ext cx="4789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/>
              <a:t>Monroe </a:t>
            </a:r>
            <a:r>
              <a:rPr sz="3600" spc="-110" dirty="0"/>
              <a:t>Hydro,</a:t>
            </a:r>
            <a:r>
              <a:rPr sz="3600" spc="-620" dirty="0"/>
              <a:t> </a:t>
            </a:r>
            <a:r>
              <a:rPr sz="3600" spc="-125" dirty="0"/>
              <a:t>Oregon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35145" marR="5080">
              <a:lnSpc>
                <a:spcPct val="100699"/>
              </a:lnSpc>
              <a:spcBef>
                <a:spcPts val="85"/>
              </a:spcBef>
            </a:pPr>
            <a:r>
              <a:rPr dirty="0"/>
              <a:t>The </a:t>
            </a:r>
            <a:r>
              <a:rPr spc="25" dirty="0"/>
              <a:t>Kleinshmidt </a:t>
            </a:r>
            <a:r>
              <a:rPr spc="35" dirty="0"/>
              <a:t>Group </a:t>
            </a:r>
            <a:r>
              <a:rPr spc="25" dirty="0"/>
              <a:t>broke  </a:t>
            </a:r>
            <a:r>
              <a:rPr spc="0" dirty="0"/>
              <a:t>ground</a:t>
            </a:r>
            <a:r>
              <a:rPr spc="-235" dirty="0"/>
              <a:t> </a:t>
            </a:r>
            <a:r>
              <a:rPr spc="5" dirty="0"/>
              <a:t>on</a:t>
            </a:r>
            <a:r>
              <a:rPr spc="-235" dirty="0"/>
              <a:t> </a:t>
            </a:r>
            <a:r>
              <a:rPr spc="25" dirty="0"/>
              <a:t>construction</a:t>
            </a:r>
            <a:r>
              <a:rPr spc="-235" dirty="0"/>
              <a:t> </a:t>
            </a:r>
            <a:r>
              <a:rPr spc="25" dirty="0"/>
              <a:t>of</a:t>
            </a:r>
            <a:r>
              <a:rPr spc="-235" dirty="0"/>
              <a:t> </a:t>
            </a:r>
            <a:r>
              <a:rPr spc="-20" dirty="0"/>
              <a:t>an</a:t>
            </a:r>
            <a:r>
              <a:rPr spc="-235" dirty="0"/>
              <a:t> </a:t>
            </a:r>
            <a:r>
              <a:rPr spc="10" dirty="0"/>
              <a:t>plant</a:t>
            </a:r>
            <a:r>
              <a:rPr spc="-235" dirty="0"/>
              <a:t> </a:t>
            </a:r>
            <a:r>
              <a:rPr spc="15" dirty="0"/>
              <a:t>in  Freedom </a:t>
            </a:r>
            <a:r>
              <a:rPr spc="-10" dirty="0"/>
              <a:t>Falls, </a:t>
            </a:r>
            <a:r>
              <a:rPr spc="50" dirty="0"/>
              <a:t>Maine </a:t>
            </a:r>
            <a:r>
              <a:rPr spc="10" dirty="0"/>
              <a:t>at </a:t>
            </a:r>
            <a:r>
              <a:rPr spc="15" dirty="0"/>
              <a:t>the </a:t>
            </a:r>
            <a:r>
              <a:rPr dirty="0"/>
              <a:t>end </a:t>
            </a:r>
            <a:r>
              <a:rPr spc="25" dirty="0"/>
              <a:t>of  </a:t>
            </a:r>
            <a:r>
              <a:rPr spc="10" dirty="0"/>
              <a:t>2015.</a:t>
            </a:r>
          </a:p>
          <a:p>
            <a:pPr marL="4322445"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4335145" marR="20955">
              <a:lnSpc>
                <a:spcPct val="100699"/>
              </a:lnSpc>
            </a:pPr>
            <a:r>
              <a:rPr dirty="0"/>
              <a:t>The</a:t>
            </a:r>
            <a:r>
              <a:rPr spc="-225" dirty="0"/>
              <a:t> </a:t>
            </a:r>
            <a:r>
              <a:rPr spc="10" dirty="0"/>
              <a:t>project</a:t>
            </a:r>
            <a:r>
              <a:rPr spc="-225" dirty="0"/>
              <a:t> </a:t>
            </a:r>
            <a:r>
              <a:rPr spc="5" dirty="0"/>
              <a:t>is</a:t>
            </a:r>
            <a:r>
              <a:rPr spc="-225" dirty="0"/>
              <a:t> </a:t>
            </a:r>
            <a:r>
              <a:rPr spc="25" dirty="0"/>
              <a:t>part</a:t>
            </a:r>
            <a:r>
              <a:rPr spc="-225" dirty="0"/>
              <a:t> </a:t>
            </a:r>
            <a:r>
              <a:rPr spc="25" dirty="0"/>
              <a:t>of</a:t>
            </a:r>
            <a:r>
              <a:rPr spc="-225" dirty="0"/>
              <a:t> </a:t>
            </a:r>
            <a:r>
              <a:rPr spc="-35" dirty="0"/>
              <a:t>a</a:t>
            </a:r>
            <a:r>
              <a:rPr spc="-225" dirty="0"/>
              <a:t> </a:t>
            </a:r>
            <a:r>
              <a:rPr spc="25" dirty="0"/>
              <a:t>rehabilitation  </a:t>
            </a:r>
            <a:r>
              <a:rPr spc="30" dirty="0"/>
              <a:t>effort</a:t>
            </a:r>
            <a:r>
              <a:rPr spc="-225" dirty="0"/>
              <a:t> </a:t>
            </a:r>
            <a:r>
              <a:rPr spc="25" dirty="0"/>
              <a:t>of</a:t>
            </a:r>
            <a:r>
              <a:rPr spc="-225" dirty="0"/>
              <a:t> </a:t>
            </a:r>
            <a:r>
              <a:rPr spc="-35" dirty="0"/>
              <a:t>a</a:t>
            </a:r>
            <a:r>
              <a:rPr spc="-225" dirty="0"/>
              <a:t> </a:t>
            </a:r>
            <a:r>
              <a:rPr spc="25" dirty="0"/>
              <a:t>historic</a:t>
            </a:r>
            <a:r>
              <a:rPr spc="-225" dirty="0"/>
              <a:t> </a:t>
            </a:r>
            <a:r>
              <a:rPr spc="25" dirty="0"/>
              <a:t>mill</a:t>
            </a:r>
            <a:r>
              <a:rPr spc="-225" dirty="0"/>
              <a:t> </a:t>
            </a:r>
            <a:r>
              <a:rPr spc="-15" dirty="0"/>
              <a:t>site,</a:t>
            </a:r>
            <a:r>
              <a:rPr spc="-225" dirty="0"/>
              <a:t> </a:t>
            </a:r>
            <a:r>
              <a:rPr spc="15" dirty="0"/>
              <a:t>in</a:t>
            </a:r>
            <a:r>
              <a:rPr spc="-225" dirty="0"/>
              <a:t> </a:t>
            </a:r>
            <a:r>
              <a:rPr spc="10" dirty="0"/>
              <a:t>which  </a:t>
            </a:r>
            <a:r>
              <a:rPr spc="15" dirty="0"/>
              <a:t>the</a:t>
            </a:r>
            <a:r>
              <a:rPr spc="-225" dirty="0"/>
              <a:t> </a:t>
            </a:r>
            <a:r>
              <a:rPr spc="5" dirty="0"/>
              <a:t>hydroEngine</a:t>
            </a:r>
            <a:r>
              <a:rPr spc="-225" dirty="0"/>
              <a:t> </a:t>
            </a:r>
            <a:r>
              <a:rPr spc="40" dirty="0"/>
              <a:t>will</a:t>
            </a:r>
            <a:r>
              <a:rPr spc="-225" dirty="0"/>
              <a:t> </a:t>
            </a:r>
            <a:r>
              <a:rPr dirty="0"/>
              <a:t>be</a:t>
            </a:r>
            <a:r>
              <a:rPr spc="-225" dirty="0"/>
              <a:t> </a:t>
            </a:r>
            <a:r>
              <a:rPr spc="10" dirty="0"/>
              <a:t>installed</a:t>
            </a:r>
            <a:r>
              <a:rPr spc="-225" dirty="0"/>
              <a:t> </a:t>
            </a:r>
            <a:r>
              <a:rPr spc="10" dirty="0"/>
              <a:t>at</a:t>
            </a:r>
            <a:r>
              <a:rPr spc="-225" dirty="0"/>
              <a:t> </a:t>
            </a:r>
            <a:r>
              <a:rPr spc="-35" dirty="0"/>
              <a:t>a  </a:t>
            </a:r>
            <a:r>
              <a:rPr spc="15" dirty="0"/>
              <a:t>previously </a:t>
            </a:r>
            <a:r>
              <a:rPr spc="-5" dirty="0"/>
              <a:t>abandoned </a:t>
            </a:r>
            <a:r>
              <a:rPr spc="5" dirty="0"/>
              <a:t>powerhouse  </a:t>
            </a:r>
            <a:r>
              <a:rPr spc="-10" dirty="0"/>
              <a:t>and</a:t>
            </a:r>
            <a:r>
              <a:rPr spc="-245" dirty="0"/>
              <a:t> </a:t>
            </a:r>
            <a:r>
              <a:rPr spc="0" dirty="0"/>
              <a:t>generation</a:t>
            </a:r>
            <a:r>
              <a:rPr spc="-245" dirty="0"/>
              <a:t> </a:t>
            </a:r>
            <a:r>
              <a:rPr spc="-15" dirty="0"/>
              <a:t>site.</a:t>
            </a:r>
          </a:p>
          <a:p>
            <a:pPr marL="4322445"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4335145" marR="34290">
              <a:lnSpc>
                <a:spcPct val="100699"/>
              </a:lnSpc>
              <a:spcBef>
                <a:spcPts val="5"/>
              </a:spcBef>
            </a:pPr>
            <a:r>
              <a:rPr dirty="0"/>
              <a:t>The </a:t>
            </a:r>
            <a:r>
              <a:rPr spc="10" dirty="0"/>
              <a:t>project </a:t>
            </a:r>
            <a:r>
              <a:rPr spc="5" dirty="0"/>
              <a:t>is </a:t>
            </a:r>
            <a:r>
              <a:rPr dirty="0"/>
              <a:t>schedule </a:t>
            </a:r>
            <a:r>
              <a:rPr spc="35" dirty="0"/>
              <a:t>for  </a:t>
            </a:r>
            <a:r>
              <a:rPr dirty="0"/>
              <a:t>commissioning</a:t>
            </a:r>
            <a:r>
              <a:rPr spc="-229" dirty="0"/>
              <a:t> </a:t>
            </a:r>
            <a:r>
              <a:rPr spc="15" dirty="0"/>
              <a:t>in</a:t>
            </a:r>
            <a:r>
              <a:rPr spc="-229" dirty="0"/>
              <a:t> </a:t>
            </a:r>
            <a:r>
              <a:rPr spc="15" dirty="0"/>
              <a:t>the</a:t>
            </a:r>
            <a:r>
              <a:rPr spc="-229" dirty="0"/>
              <a:t> </a:t>
            </a:r>
            <a:r>
              <a:rPr dirty="0"/>
              <a:t>spring</a:t>
            </a:r>
            <a:r>
              <a:rPr spc="-229" dirty="0"/>
              <a:t> </a:t>
            </a:r>
            <a:r>
              <a:rPr spc="25" dirty="0"/>
              <a:t>of</a:t>
            </a:r>
            <a:r>
              <a:rPr spc="-229" dirty="0"/>
              <a:t> </a:t>
            </a:r>
            <a:r>
              <a:rPr spc="10" dirty="0"/>
              <a:t>2016.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388112"/>
            <a:ext cx="4373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/>
              <a:t>Freedom </a:t>
            </a:r>
            <a:r>
              <a:rPr sz="3600" spc="-60" dirty="0"/>
              <a:t>Falls,</a:t>
            </a:r>
            <a:r>
              <a:rPr sz="3600" spc="-520" dirty="0"/>
              <a:t> </a:t>
            </a:r>
            <a:r>
              <a:rPr sz="3600" dirty="0"/>
              <a:t>Maine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2047" y="6273397"/>
            <a:ext cx="2616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0" dirty="0">
                <a:solidFill>
                  <a:srgbClr val="0091A7"/>
                </a:solidFill>
                <a:latin typeface="Gill Sans MT"/>
                <a:cs typeface="Gill Sans MT"/>
              </a:rPr>
              <a:t>13</a:t>
            </a:r>
            <a:endParaRPr sz="1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219200"/>
            <a:ext cx="4259949" cy="4259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1626" y="388112"/>
            <a:ext cx="216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20" dirty="0"/>
              <a:t>Thank</a:t>
            </a:r>
            <a:r>
              <a:rPr sz="3600" spc="-390" dirty="0"/>
              <a:t> </a:t>
            </a:r>
            <a:r>
              <a:rPr sz="3600" spc="-25" dirty="0"/>
              <a:t>you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056428" y="1239593"/>
            <a:ext cx="5031740" cy="48450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2400" b="1" spc="-80" dirty="0">
                <a:solidFill>
                  <a:srgbClr val="FFFFFF"/>
                </a:solidFill>
                <a:latin typeface="Gill Sans MT"/>
                <a:cs typeface="Gill Sans MT"/>
              </a:rPr>
              <a:t>Gia</a:t>
            </a:r>
            <a:r>
              <a:rPr sz="2400" b="1" spc="-25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00" b="1" spc="-65" dirty="0">
                <a:solidFill>
                  <a:srgbClr val="FFFFFF"/>
                </a:solidFill>
                <a:latin typeface="Gill Sans MT"/>
                <a:cs typeface="Gill Sans MT"/>
              </a:rPr>
              <a:t>Schneider</a:t>
            </a:r>
            <a:endParaRPr sz="24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CEO</a:t>
            </a:r>
            <a:endParaRPr sz="2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+1</a:t>
            </a:r>
            <a:r>
              <a:rPr sz="24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510</a:t>
            </a:r>
            <a:r>
              <a:rPr sz="24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342</a:t>
            </a:r>
            <a:r>
              <a:rPr sz="24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5269</a:t>
            </a:r>
            <a:r>
              <a:rPr sz="24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4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+1</a:t>
            </a:r>
            <a:r>
              <a:rPr sz="24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510</a:t>
            </a:r>
            <a:r>
              <a:rPr sz="24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863</a:t>
            </a:r>
            <a:r>
              <a:rPr sz="24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1002</a:t>
            </a:r>
            <a:endParaRPr sz="2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2400" spc="-20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gia@natelenergy.com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033780" marR="1026160" algn="ctr">
              <a:lnSpc>
                <a:spcPct val="119800"/>
              </a:lnSpc>
            </a:pPr>
            <a:r>
              <a:rPr sz="2400" b="1" spc="-15" dirty="0">
                <a:solidFill>
                  <a:srgbClr val="FFFFFF"/>
                </a:solidFill>
                <a:latin typeface="Gill Sans MT"/>
                <a:cs typeface="Gill Sans MT"/>
              </a:rPr>
              <a:t>Meghan </a:t>
            </a:r>
            <a:r>
              <a:rPr sz="2400" b="1" spc="-65" dirty="0">
                <a:solidFill>
                  <a:srgbClr val="FFFFFF"/>
                </a:solidFill>
                <a:latin typeface="Gill Sans MT"/>
                <a:cs typeface="Gill Sans MT"/>
              </a:rPr>
              <a:t>Harwood 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Commercial</a:t>
            </a:r>
            <a:r>
              <a:rPr sz="240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Associate 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508</a:t>
            </a:r>
            <a:r>
              <a:rPr sz="240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314</a:t>
            </a:r>
            <a:r>
              <a:rPr sz="240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6400</a:t>
            </a:r>
            <a:endParaRPr sz="2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2400" spc="-25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meghan@natelenergy.com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www.natelenergy.com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6416842"/>
            <a:ext cx="1828799" cy="288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70275" y="759950"/>
            <a:ext cx="3137953" cy="4915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9825" y="439411"/>
            <a:ext cx="3395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/>
              <a:t>Natel </a:t>
            </a:r>
            <a:r>
              <a:rPr sz="3600" spc="-85" dirty="0"/>
              <a:t>Energy</a:t>
            </a:r>
            <a:r>
              <a:rPr sz="3600" spc="-610" dirty="0"/>
              <a:t> </a:t>
            </a:r>
            <a:r>
              <a:rPr sz="3600" spc="-95" dirty="0"/>
              <a:t>is...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714900" y="1161481"/>
            <a:ext cx="4765675" cy="34899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04470">
              <a:lnSpc>
                <a:spcPct val="100699"/>
              </a:lnSpc>
              <a:spcBef>
                <a:spcPts val="85"/>
              </a:spcBef>
            </a:pPr>
            <a:r>
              <a:rPr sz="1800" spc="-135" dirty="0">
                <a:solidFill>
                  <a:srgbClr val="333333"/>
                </a:solidFill>
                <a:latin typeface="Tahoma"/>
                <a:cs typeface="Tahoma"/>
              </a:rPr>
              <a:t>...a</a:t>
            </a:r>
            <a:r>
              <a:rPr sz="1800" spc="-22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0097A7"/>
                </a:solidFill>
                <a:latin typeface="Gill Sans MT"/>
                <a:cs typeface="Gill Sans MT"/>
              </a:rPr>
              <a:t>water+energy</a:t>
            </a:r>
            <a:r>
              <a:rPr sz="1800" b="1" spc="-160" dirty="0">
                <a:solidFill>
                  <a:srgbClr val="0097A7"/>
                </a:solidFill>
                <a:latin typeface="Gill Sans MT"/>
                <a:cs typeface="Gill Sans MT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Tahoma"/>
                <a:cs typeface="Tahoma"/>
              </a:rPr>
              <a:t>company</a:t>
            </a:r>
            <a:r>
              <a:rPr sz="1800" spc="-22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Tahoma"/>
                <a:cs typeface="Tahoma"/>
              </a:rPr>
              <a:t>based</a:t>
            </a:r>
            <a:r>
              <a:rPr sz="1800" spc="-22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333333"/>
                </a:solidFill>
                <a:latin typeface="Tahoma"/>
                <a:cs typeface="Tahoma"/>
              </a:rPr>
              <a:t>in</a:t>
            </a:r>
            <a:r>
              <a:rPr sz="1800" spc="-22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Tahoma"/>
                <a:cs typeface="Tahoma"/>
              </a:rPr>
              <a:t>Alameda,  </a:t>
            </a:r>
            <a:r>
              <a:rPr sz="1800" spc="10" dirty="0">
                <a:solidFill>
                  <a:srgbClr val="333333"/>
                </a:solidFill>
                <a:latin typeface="Tahoma"/>
                <a:cs typeface="Tahoma"/>
              </a:rPr>
              <a:t>California.</a:t>
            </a:r>
            <a:endParaRPr sz="1800">
              <a:latin typeface="Tahoma"/>
              <a:cs typeface="Tahoma"/>
            </a:endParaRPr>
          </a:p>
          <a:p>
            <a:pPr marL="12700" marR="549275" algn="just">
              <a:lnSpc>
                <a:spcPct val="114599"/>
              </a:lnSpc>
              <a:spcBef>
                <a:spcPts val="740"/>
              </a:spcBef>
            </a:pPr>
            <a:r>
              <a:rPr sz="1600" spc="-35" dirty="0">
                <a:latin typeface="Tahoma"/>
                <a:cs typeface="Tahoma"/>
              </a:rPr>
              <a:t>...driven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by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vision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climate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0" dirty="0">
                <a:latin typeface="Tahoma"/>
                <a:cs typeface="Tahoma"/>
              </a:rPr>
              <a:t>resilient,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low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cost,  </a:t>
            </a:r>
            <a:r>
              <a:rPr sz="1600" spc="15" dirty="0">
                <a:latin typeface="Tahoma"/>
                <a:cs typeface="Tahoma"/>
              </a:rPr>
              <a:t>hydropower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that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0" dirty="0">
                <a:latin typeface="Tahoma"/>
                <a:cs typeface="Tahoma"/>
              </a:rPr>
              <a:t>solves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the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problems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inhibiting  </a:t>
            </a:r>
            <a:r>
              <a:rPr sz="1600" spc="25" dirty="0">
                <a:latin typeface="Tahoma"/>
                <a:cs typeface="Tahoma"/>
              </a:rPr>
              <a:t>traditional</a:t>
            </a:r>
            <a:r>
              <a:rPr sz="1600" spc="-21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hydropower</a:t>
            </a:r>
            <a:r>
              <a:rPr sz="1600" spc="-2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development:</a:t>
            </a:r>
            <a:endParaRPr sz="1600">
              <a:latin typeface="Tahoma"/>
              <a:cs typeface="Tahoma"/>
            </a:endParaRPr>
          </a:p>
          <a:p>
            <a:pPr marL="469900" indent="-351790">
              <a:lnSpc>
                <a:spcPct val="100000"/>
              </a:lnSpc>
              <a:spcBef>
                <a:spcPts val="13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600" spc="15" dirty="0">
                <a:latin typeface="Tahoma"/>
                <a:cs typeface="Tahoma"/>
              </a:rPr>
              <a:t>slow</a:t>
            </a:r>
            <a:r>
              <a:rPr sz="1600" spc="-204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204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capital</a:t>
            </a:r>
            <a:r>
              <a:rPr sz="1600" spc="-204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intensive</a:t>
            </a:r>
            <a:r>
              <a:rPr sz="1600" spc="-204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to</a:t>
            </a:r>
            <a:r>
              <a:rPr sz="1600" spc="-204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develop</a:t>
            </a:r>
            <a:endParaRPr sz="1600">
              <a:latin typeface="Tahoma"/>
              <a:cs typeface="Tahoma"/>
            </a:endParaRPr>
          </a:p>
          <a:p>
            <a:pPr marL="508634" indent="-390525">
              <a:lnSpc>
                <a:spcPct val="100000"/>
              </a:lnSpc>
              <a:spcBef>
                <a:spcPts val="250"/>
              </a:spcBef>
              <a:buFont typeface="Arial"/>
              <a:buChar char="●"/>
              <a:tabLst>
                <a:tab pos="508634" algn="l"/>
                <a:tab pos="509270" algn="l"/>
              </a:tabLst>
            </a:pPr>
            <a:r>
              <a:rPr sz="1600" dirty="0">
                <a:latin typeface="Tahoma"/>
                <a:cs typeface="Tahoma"/>
              </a:rPr>
              <a:t>negative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environmental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community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impacts</a:t>
            </a:r>
            <a:endParaRPr sz="1600">
              <a:latin typeface="Tahoma"/>
              <a:cs typeface="Tahoma"/>
            </a:endParaRPr>
          </a:p>
          <a:p>
            <a:pPr marL="508634" indent="-390525">
              <a:lnSpc>
                <a:spcPct val="100000"/>
              </a:lnSpc>
              <a:spcBef>
                <a:spcPts val="250"/>
              </a:spcBef>
              <a:buFont typeface="Arial"/>
              <a:buChar char="●"/>
              <a:tabLst>
                <a:tab pos="508634" algn="l"/>
                <a:tab pos="509270" algn="l"/>
              </a:tabLst>
            </a:pPr>
            <a:r>
              <a:rPr sz="1600" spc="15" dirty="0">
                <a:latin typeface="Tahoma"/>
                <a:cs typeface="Tahoma"/>
              </a:rPr>
              <a:t>inflexible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in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the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face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climate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uncertainty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600" spc="65" dirty="0">
                <a:solidFill>
                  <a:srgbClr val="0091A7"/>
                </a:solidFill>
                <a:latin typeface="Tahoma"/>
                <a:cs typeface="Tahoma"/>
              </a:rPr>
              <a:t>Our</a:t>
            </a:r>
            <a:r>
              <a:rPr sz="1600" spc="-260" dirty="0">
                <a:solidFill>
                  <a:srgbClr val="0091A7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0091A7"/>
                </a:solidFill>
                <a:latin typeface="Tahoma"/>
                <a:cs typeface="Tahoma"/>
              </a:rPr>
              <a:t>mission?</a:t>
            </a:r>
            <a:endParaRPr sz="1600">
              <a:latin typeface="Tahoma"/>
              <a:cs typeface="Tahoma"/>
            </a:endParaRPr>
          </a:p>
          <a:p>
            <a:pPr marL="12700" marR="148590">
              <a:lnSpc>
                <a:spcPct val="113300"/>
              </a:lnSpc>
            </a:pPr>
            <a:r>
              <a:rPr sz="1600" spc="10" dirty="0">
                <a:latin typeface="Tahoma"/>
                <a:cs typeface="Tahoma"/>
              </a:rPr>
              <a:t>To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redraw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the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map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of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how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where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hydropower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is  </a:t>
            </a:r>
            <a:r>
              <a:rPr sz="1600" spc="-10" dirty="0">
                <a:latin typeface="Tahoma"/>
                <a:cs typeface="Tahoma"/>
              </a:rPr>
              <a:t>developed.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67024" y="4687999"/>
            <a:ext cx="2069251" cy="1287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9944" y="5266528"/>
            <a:ext cx="130810" cy="130810"/>
          </a:xfrm>
          <a:custGeom>
            <a:avLst/>
            <a:gdLst/>
            <a:ahLst/>
            <a:cxnLst/>
            <a:rect l="l" t="t" r="r" b="b"/>
            <a:pathLst>
              <a:path w="130810" h="130810">
                <a:moveTo>
                  <a:pt x="65249" y="130499"/>
                </a:moveTo>
                <a:lnTo>
                  <a:pt x="39851" y="125372"/>
                </a:lnTo>
                <a:lnTo>
                  <a:pt x="19111" y="111388"/>
                </a:lnTo>
                <a:lnTo>
                  <a:pt x="5127" y="90648"/>
                </a:lnTo>
                <a:lnTo>
                  <a:pt x="0" y="65249"/>
                </a:lnTo>
                <a:lnTo>
                  <a:pt x="5127" y="39851"/>
                </a:lnTo>
                <a:lnTo>
                  <a:pt x="19111" y="19111"/>
                </a:lnTo>
                <a:lnTo>
                  <a:pt x="39851" y="5127"/>
                </a:lnTo>
                <a:lnTo>
                  <a:pt x="65249" y="0"/>
                </a:lnTo>
                <a:lnTo>
                  <a:pt x="78038" y="1265"/>
                </a:lnTo>
                <a:lnTo>
                  <a:pt x="119537" y="29049"/>
                </a:lnTo>
                <a:lnTo>
                  <a:pt x="130499" y="65249"/>
                </a:lnTo>
                <a:lnTo>
                  <a:pt x="125372" y="90648"/>
                </a:lnTo>
                <a:lnTo>
                  <a:pt x="111388" y="111388"/>
                </a:lnTo>
                <a:lnTo>
                  <a:pt x="90648" y="125372"/>
                </a:lnTo>
                <a:lnTo>
                  <a:pt x="65249" y="130499"/>
                </a:lnTo>
                <a:close/>
              </a:path>
            </a:pathLst>
          </a:custGeom>
          <a:solidFill>
            <a:srgbClr val="009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9944" y="5266528"/>
            <a:ext cx="130810" cy="130810"/>
          </a:xfrm>
          <a:custGeom>
            <a:avLst/>
            <a:gdLst/>
            <a:ahLst/>
            <a:cxnLst/>
            <a:rect l="l" t="t" r="r" b="b"/>
            <a:pathLst>
              <a:path w="130810" h="130810">
                <a:moveTo>
                  <a:pt x="0" y="65249"/>
                </a:moveTo>
                <a:lnTo>
                  <a:pt x="5127" y="39851"/>
                </a:lnTo>
                <a:lnTo>
                  <a:pt x="19111" y="19111"/>
                </a:lnTo>
                <a:lnTo>
                  <a:pt x="39851" y="5127"/>
                </a:lnTo>
                <a:lnTo>
                  <a:pt x="65249" y="0"/>
                </a:lnTo>
                <a:lnTo>
                  <a:pt x="111388" y="19111"/>
                </a:lnTo>
                <a:lnTo>
                  <a:pt x="130499" y="65249"/>
                </a:lnTo>
                <a:lnTo>
                  <a:pt x="125372" y="90648"/>
                </a:lnTo>
                <a:lnTo>
                  <a:pt x="111388" y="111388"/>
                </a:lnTo>
                <a:lnTo>
                  <a:pt x="90648" y="125372"/>
                </a:lnTo>
                <a:lnTo>
                  <a:pt x="65249" y="130499"/>
                </a:lnTo>
                <a:lnTo>
                  <a:pt x="39851" y="125372"/>
                </a:lnTo>
                <a:lnTo>
                  <a:pt x="19111" y="111388"/>
                </a:lnTo>
                <a:lnTo>
                  <a:pt x="5127" y="90648"/>
                </a:lnTo>
                <a:lnTo>
                  <a:pt x="0" y="65249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6124" y="4687999"/>
            <a:ext cx="2069249" cy="1287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32212" y="4687999"/>
            <a:ext cx="748030" cy="1287780"/>
          </a:xfrm>
          <a:custGeom>
            <a:avLst/>
            <a:gdLst/>
            <a:ahLst/>
            <a:cxnLst/>
            <a:rect l="l" t="t" r="r" b="b"/>
            <a:pathLst>
              <a:path w="748029" h="1287779">
                <a:moveTo>
                  <a:pt x="0" y="1287541"/>
                </a:moveTo>
                <a:lnTo>
                  <a:pt x="0" y="0"/>
                </a:lnTo>
                <a:lnTo>
                  <a:pt x="747734" y="659221"/>
                </a:lnTo>
                <a:lnTo>
                  <a:pt x="0" y="1287541"/>
                </a:lnTo>
                <a:close/>
              </a:path>
            </a:pathLst>
          </a:custGeom>
          <a:solidFill>
            <a:srgbClr val="0091A7">
              <a:alpha val="46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2</a:t>
            </a:fld>
            <a:endParaRPr spc="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 marR="5080">
              <a:lnSpc>
                <a:spcPct val="115399"/>
              </a:lnSpc>
              <a:spcBef>
                <a:spcPts val="100"/>
              </a:spcBef>
            </a:pPr>
            <a:r>
              <a:rPr spc="-70" dirty="0"/>
              <a:t>Natel</a:t>
            </a:r>
            <a:r>
              <a:rPr spc="-235" dirty="0"/>
              <a:t> </a:t>
            </a:r>
            <a:r>
              <a:rPr spc="-65" dirty="0"/>
              <a:t>Energy</a:t>
            </a:r>
            <a:r>
              <a:rPr spc="-235" dirty="0"/>
              <a:t> </a:t>
            </a:r>
            <a:r>
              <a:rPr spc="-70" dirty="0"/>
              <a:t>makes</a:t>
            </a:r>
            <a:r>
              <a:rPr spc="-235" dirty="0"/>
              <a:t> </a:t>
            </a:r>
            <a:r>
              <a:rPr spc="-40" dirty="0"/>
              <a:t>distributed,</a:t>
            </a:r>
            <a:r>
              <a:rPr spc="-235" dirty="0"/>
              <a:t> </a:t>
            </a:r>
            <a:r>
              <a:rPr spc="-35" dirty="0"/>
              <a:t>baseload,</a:t>
            </a:r>
            <a:r>
              <a:rPr spc="-235" dirty="0"/>
              <a:t> </a:t>
            </a:r>
            <a:r>
              <a:rPr spc="-40" dirty="0"/>
              <a:t>renewable  </a:t>
            </a:r>
            <a:r>
              <a:rPr spc="-50" dirty="0"/>
              <a:t>hydropower</a:t>
            </a:r>
            <a:r>
              <a:rPr spc="-285" dirty="0"/>
              <a:t> </a:t>
            </a:r>
            <a:r>
              <a:rPr spc="-60" dirty="0"/>
              <a:t>with...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61325" y="1623394"/>
            <a:ext cx="320802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700"/>
              </a:lnSpc>
              <a:spcBef>
                <a:spcPts val="100"/>
              </a:spcBef>
            </a:pPr>
            <a:r>
              <a:rPr sz="1700" b="1" spc="-40" dirty="0">
                <a:solidFill>
                  <a:srgbClr val="0091A7"/>
                </a:solidFill>
                <a:latin typeface="Gill Sans MT"/>
                <a:cs typeface="Gill Sans MT"/>
              </a:rPr>
              <a:t>watershedOS </a:t>
            </a:r>
            <a:r>
              <a:rPr sz="1700" spc="5" dirty="0">
                <a:latin typeface="Tahoma"/>
                <a:cs typeface="Tahoma"/>
              </a:rPr>
              <a:t>is </a:t>
            </a:r>
            <a:r>
              <a:rPr sz="1700" spc="10" dirty="0">
                <a:latin typeface="Tahoma"/>
                <a:cs typeface="Tahoma"/>
              </a:rPr>
              <a:t>the </a:t>
            </a:r>
            <a:r>
              <a:rPr sz="1700" b="1" spc="-20" dirty="0">
                <a:latin typeface="Gill Sans MT"/>
                <a:cs typeface="Gill Sans MT"/>
              </a:rPr>
              <a:t>brains  </a:t>
            </a:r>
            <a:r>
              <a:rPr sz="1700" b="1" spc="-70" dirty="0">
                <a:solidFill>
                  <a:srgbClr val="0091A7"/>
                </a:solidFill>
                <a:latin typeface="Gill Sans MT"/>
                <a:cs typeface="Gill Sans MT"/>
              </a:rPr>
              <a:t>hydroEngines™ </a:t>
            </a:r>
            <a:r>
              <a:rPr sz="1700" spc="5" dirty="0">
                <a:latin typeface="Tahoma"/>
                <a:cs typeface="Tahoma"/>
              </a:rPr>
              <a:t>are </a:t>
            </a:r>
            <a:r>
              <a:rPr sz="1700" spc="10" dirty="0">
                <a:latin typeface="Tahoma"/>
                <a:cs typeface="Tahoma"/>
              </a:rPr>
              <a:t>the </a:t>
            </a:r>
            <a:r>
              <a:rPr sz="1700" b="1" spc="-20" dirty="0">
                <a:latin typeface="Gill Sans MT"/>
                <a:cs typeface="Gill Sans MT"/>
              </a:rPr>
              <a:t>bricks  </a:t>
            </a:r>
            <a:r>
              <a:rPr sz="1700" b="1" spc="-100" dirty="0">
                <a:solidFill>
                  <a:srgbClr val="0091A7"/>
                </a:solidFill>
                <a:latin typeface="Gill Sans MT"/>
                <a:cs typeface="Gill Sans MT"/>
              </a:rPr>
              <a:t>EcoSmartHydro™</a:t>
            </a:r>
            <a:r>
              <a:rPr sz="1700" b="1" spc="-145" dirty="0">
                <a:solidFill>
                  <a:srgbClr val="0091A7"/>
                </a:solidFill>
                <a:latin typeface="Gill Sans MT"/>
                <a:cs typeface="Gill Sans MT"/>
              </a:rPr>
              <a:t> </a:t>
            </a:r>
            <a:r>
              <a:rPr sz="1700" spc="5" dirty="0">
                <a:latin typeface="Tahoma"/>
                <a:cs typeface="Tahoma"/>
              </a:rPr>
              <a:t>is</a:t>
            </a:r>
            <a:r>
              <a:rPr sz="1700" spc="-210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the</a:t>
            </a:r>
            <a:r>
              <a:rPr sz="1700" spc="-215" dirty="0">
                <a:latin typeface="Tahoma"/>
                <a:cs typeface="Tahoma"/>
              </a:rPr>
              <a:t> </a:t>
            </a:r>
            <a:r>
              <a:rPr sz="1700" b="1" spc="-30" dirty="0">
                <a:latin typeface="Gill Sans MT"/>
                <a:cs typeface="Gill Sans MT"/>
              </a:rPr>
              <a:t>blueprint</a:t>
            </a:r>
            <a:endParaRPr sz="17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7024" y="3390900"/>
            <a:ext cx="8287997" cy="259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9300" y="1620867"/>
            <a:ext cx="3952240" cy="17284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429895">
              <a:lnSpc>
                <a:spcPct val="114199"/>
              </a:lnSpc>
              <a:spcBef>
                <a:spcPts val="114"/>
              </a:spcBef>
            </a:pPr>
            <a:r>
              <a:rPr sz="1600" spc="-65" dirty="0">
                <a:latin typeface="Tahoma"/>
                <a:cs typeface="Tahoma"/>
              </a:rPr>
              <a:t>...the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0091A7"/>
                </a:solidFill>
                <a:latin typeface="Gill Sans MT"/>
                <a:cs typeface="Gill Sans MT"/>
              </a:rPr>
              <a:t>hydroEngine</a:t>
            </a:r>
            <a:r>
              <a:rPr sz="1700" b="1" spc="-80" dirty="0">
                <a:solidFill>
                  <a:srgbClr val="0091A7"/>
                </a:solidFill>
                <a:latin typeface="Gill Sans MT"/>
                <a:cs typeface="Gill Sans MT"/>
              </a:rPr>
              <a:t>™</a:t>
            </a:r>
            <a:r>
              <a:rPr sz="1600" spc="-80" dirty="0">
                <a:latin typeface="Tahoma"/>
                <a:cs typeface="Tahoma"/>
              </a:rPr>
              <a:t>,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Natel's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innovative,  </a:t>
            </a:r>
            <a:r>
              <a:rPr sz="1600" spc="5" dirty="0">
                <a:latin typeface="Tahoma"/>
                <a:cs typeface="Tahoma"/>
              </a:rPr>
              <a:t>proprietary, </a:t>
            </a:r>
            <a:r>
              <a:rPr sz="1600" spc="0" dirty="0">
                <a:latin typeface="Tahoma"/>
                <a:cs typeface="Tahoma"/>
              </a:rPr>
              <a:t>low-head</a:t>
            </a:r>
            <a:r>
              <a:rPr sz="1600" spc="-40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turbine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ct val="113199"/>
              </a:lnSpc>
            </a:pPr>
            <a:r>
              <a:rPr sz="1600" spc="-70" dirty="0">
                <a:latin typeface="Tahoma"/>
                <a:cs typeface="Tahoma"/>
              </a:rPr>
              <a:t>...</a:t>
            </a:r>
            <a:r>
              <a:rPr sz="1600" b="1" spc="-70" dirty="0">
                <a:solidFill>
                  <a:srgbClr val="0091A7"/>
                </a:solidFill>
                <a:latin typeface="Gill Sans MT"/>
                <a:cs typeface="Gill Sans MT"/>
              </a:rPr>
              <a:t>watershedOS</a:t>
            </a:r>
            <a:r>
              <a:rPr sz="1600" spc="-70" dirty="0">
                <a:latin typeface="Tahoma"/>
                <a:cs typeface="Tahoma"/>
              </a:rPr>
              <a:t>, </a:t>
            </a:r>
            <a:r>
              <a:rPr sz="1600" spc="-30" dirty="0">
                <a:latin typeface="Tahoma"/>
                <a:cs typeface="Tahoma"/>
              </a:rPr>
              <a:t>a </a:t>
            </a:r>
            <a:r>
              <a:rPr sz="1600" spc="25" dirty="0">
                <a:latin typeface="Tahoma"/>
                <a:cs typeface="Tahoma"/>
              </a:rPr>
              <a:t>proprietary </a:t>
            </a:r>
            <a:r>
              <a:rPr sz="1600" spc="5" dirty="0">
                <a:latin typeface="Tahoma"/>
                <a:cs typeface="Tahoma"/>
              </a:rPr>
              <a:t>analytics  </a:t>
            </a:r>
            <a:r>
              <a:rPr sz="1600" spc="15" dirty="0">
                <a:latin typeface="Tahoma"/>
                <a:cs typeface="Tahoma"/>
              </a:rPr>
              <a:t>platform </a:t>
            </a:r>
            <a:r>
              <a:rPr sz="1600" spc="35" dirty="0">
                <a:latin typeface="Tahoma"/>
                <a:cs typeface="Tahoma"/>
              </a:rPr>
              <a:t>to </a:t>
            </a:r>
            <a:r>
              <a:rPr sz="1600" spc="-30" dirty="0">
                <a:latin typeface="Tahoma"/>
                <a:cs typeface="Tahoma"/>
              </a:rPr>
              <a:t>plan, </a:t>
            </a:r>
            <a:r>
              <a:rPr sz="1600" dirty="0">
                <a:latin typeface="Tahoma"/>
                <a:cs typeface="Tahoma"/>
              </a:rPr>
              <a:t>optimize, </a:t>
            </a:r>
            <a:r>
              <a:rPr sz="1600" spc="-10" dirty="0">
                <a:latin typeface="Tahoma"/>
                <a:cs typeface="Tahoma"/>
              </a:rPr>
              <a:t>and </a:t>
            </a:r>
            <a:r>
              <a:rPr sz="1600" spc="10" dirty="0">
                <a:latin typeface="Tahoma"/>
                <a:cs typeface="Tahoma"/>
              </a:rPr>
              <a:t>operate  </a:t>
            </a:r>
            <a:r>
              <a:rPr sz="1600" dirty="0">
                <a:latin typeface="Tahoma"/>
                <a:cs typeface="Tahoma"/>
              </a:rPr>
              <a:t>sustainable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beneficial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0091A7"/>
                </a:solidFill>
                <a:latin typeface="Gill Sans MT"/>
                <a:cs typeface="Gill Sans MT"/>
              </a:rPr>
              <a:t>EcoSmartHydro</a:t>
            </a:r>
            <a:r>
              <a:rPr sz="1700" b="1" spc="-95" dirty="0">
                <a:solidFill>
                  <a:srgbClr val="0091A7"/>
                </a:solidFill>
                <a:latin typeface="Gill Sans MT"/>
                <a:cs typeface="Gill Sans MT"/>
              </a:rPr>
              <a:t>™</a:t>
            </a:r>
            <a:endParaRPr sz="17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10" dirty="0">
                <a:latin typeface="Tahoma"/>
                <a:cs typeface="Tahoma"/>
              </a:rPr>
              <a:t>at</a:t>
            </a:r>
            <a:r>
              <a:rPr sz="1600" spc="-21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medium</a:t>
            </a:r>
            <a:r>
              <a:rPr sz="1600" spc="-2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21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large</a:t>
            </a:r>
            <a:r>
              <a:rPr sz="1600" spc="-21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scales.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3</a:t>
            </a:fld>
            <a:endParaRPr spc="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9825" y="440428"/>
            <a:ext cx="764285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85" dirty="0">
                <a:solidFill>
                  <a:srgbClr val="0091A7"/>
                </a:solidFill>
                <a:latin typeface="Gill Sans MT"/>
                <a:cs typeface="Gill Sans MT"/>
              </a:rPr>
              <a:t>Hardware </a:t>
            </a:r>
            <a:r>
              <a:rPr sz="3400" b="1" spc="-40" dirty="0">
                <a:solidFill>
                  <a:srgbClr val="0091A7"/>
                </a:solidFill>
                <a:latin typeface="Gill Sans MT"/>
                <a:cs typeface="Gill Sans MT"/>
              </a:rPr>
              <a:t>Innovation:</a:t>
            </a:r>
            <a:r>
              <a:rPr sz="3400" b="1" spc="-730" dirty="0">
                <a:solidFill>
                  <a:srgbClr val="0091A7"/>
                </a:solidFill>
                <a:latin typeface="Gill Sans MT"/>
                <a:cs typeface="Gill Sans MT"/>
              </a:rPr>
              <a:t> </a:t>
            </a:r>
            <a:r>
              <a:rPr sz="3200" b="1" spc="-55" dirty="0">
                <a:solidFill>
                  <a:srgbClr val="0091A7"/>
                </a:solidFill>
                <a:latin typeface="Gill Sans MT"/>
                <a:cs typeface="Gill Sans MT"/>
              </a:rPr>
              <a:t>the </a:t>
            </a:r>
            <a:r>
              <a:rPr sz="3200" b="1" spc="-135" dirty="0">
                <a:solidFill>
                  <a:srgbClr val="0091A7"/>
                </a:solidFill>
                <a:latin typeface="Gill Sans MT"/>
                <a:cs typeface="Gill Sans MT"/>
              </a:rPr>
              <a:t>hydroEngine™</a:t>
            </a:r>
            <a:endParaRPr sz="3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4900" y="1161989"/>
            <a:ext cx="7846059" cy="54165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175"/>
              </a:spcBef>
            </a:pPr>
            <a:r>
              <a:rPr sz="1700" spc="130" dirty="0">
                <a:latin typeface="Tahoma"/>
                <a:cs typeface="Tahoma"/>
              </a:rPr>
              <a:t>A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new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fish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friendly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turbine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5" dirty="0">
                <a:latin typeface="Tahoma"/>
                <a:cs typeface="Tahoma"/>
              </a:rPr>
              <a:t>designed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35" dirty="0">
                <a:latin typeface="Tahoma"/>
                <a:cs typeface="Tahoma"/>
              </a:rPr>
              <a:t>for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high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5" dirty="0">
                <a:latin typeface="Tahoma"/>
                <a:cs typeface="Tahoma"/>
              </a:rPr>
              <a:t>performance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5" dirty="0">
                <a:latin typeface="Tahoma"/>
                <a:cs typeface="Tahoma"/>
              </a:rPr>
              <a:t>in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30" dirty="0">
                <a:latin typeface="Tahoma"/>
                <a:cs typeface="Tahoma"/>
              </a:rPr>
              <a:t>low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pressure,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high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30" dirty="0">
                <a:latin typeface="Tahoma"/>
                <a:cs typeface="Tahoma"/>
              </a:rPr>
              <a:t>flow  </a:t>
            </a:r>
            <a:r>
              <a:rPr sz="1700" spc="0" dirty="0">
                <a:latin typeface="Tahoma"/>
                <a:cs typeface="Tahoma"/>
              </a:rPr>
              <a:t>settings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30" dirty="0">
                <a:latin typeface="Tahoma"/>
                <a:cs typeface="Tahoma"/>
              </a:rPr>
              <a:t>with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10" dirty="0">
                <a:latin typeface="Tahoma"/>
                <a:cs typeface="Tahoma"/>
              </a:rPr>
              <a:t>simplified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civil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25" dirty="0">
                <a:latin typeface="Tahoma"/>
                <a:cs typeface="Tahoma"/>
              </a:rPr>
              <a:t>works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-10" dirty="0">
                <a:latin typeface="Tahoma"/>
                <a:cs typeface="Tahoma"/>
              </a:rPr>
              <a:t>and</a:t>
            </a:r>
            <a:r>
              <a:rPr sz="1700" spc="-204" dirty="0">
                <a:latin typeface="Tahoma"/>
                <a:cs typeface="Tahoma"/>
              </a:rPr>
              <a:t> </a:t>
            </a:r>
            <a:r>
              <a:rPr sz="1700" spc="0" dirty="0">
                <a:latin typeface="Tahoma"/>
                <a:cs typeface="Tahoma"/>
              </a:rPr>
              <a:t>installation.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6799" y="2156975"/>
            <a:ext cx="2669549" cy="3911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2899" y="2309375"/>
            <a:ext cx="5841099" cy="3704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4</a:t>
            </a:fld>
            <a:endParaRPr spc="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625" y="439411"/>
            <a:ext cx="6602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How</a:t>
            </a:r>
            <a:r>
              <a:rPr sz="3600" spc="-315" dirty="0"/>
              <a:t> </a:t>
            </a:r>
            <a:r>
              <a:rPr sz="3600" spc="-35" dirty="0"/>
              <a:t>it</a:t>
            </a:r>
            <a:r>
              <a:rPr sz="3600" spc="-315" dirty="0"/>
              <a:t> </a:t>
            </a:r>
            <a:r>
              <a:rPr sz="3600" spc="-35" dirty="0"/>
              <a:t>works:</a:t>
            </a:r>
            <a:r>
              <a:rPr sz="3600" spc="-315" dirty="0"/>
              <a:t> </a:t>
            </a:r>
            <a:r>
              <a:rPr sz="3600" spc="-65" dirty="0"/>
              <a:t>the</a:t>
            </a:r>
            <a:r>
              <a:rPr sz="3600" spc="-315" dirty="0"/>
              <a:t> </a:t>
            </a:r>
            <a:r>
              <a:rPr sz="3600" spc="-140" dirty="0"/>
              <a:t>hydroEngine</a:t>
            </a:r>
            <a:r>
              <a:rPr sz="3200" spc="-140" dirty="0"/>
              <a:t>™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713925" y="1620713"/>
            <a:ext cx="3876040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0"/>
              </a:spcBef>
              <a:buClr>
                <a:srgbClr val="0097A7"/>
              </a:buClr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400" b="1" spc="-45" dirty="0">
                <a:latin typeface="Gill Sans MT"/>
                <a:cs typeface="Gill Sans MT"/>
              </a:rPr>
              <a:t>Linear </a:t>
            </a:r>
            <a:r>
              <a:rPr sz="1400" b="1" spc="-30" dirty="0">
                <a:latin typeface="Gill Sans MT"/>
                <a:cs typeface="Gill Sans MT"/>
              </a:rPr>
              <a:t>Drive</a:t>
            </a:r>
            <a:r>
              <a:rPr sz="1400" b="1" spc="-260" dirty="0">
                <a:latin typeface="Gill Sans MT"/>
                <a:cs typeface="Gill Sans MT"/>
              </a:rPr>
              <a:t> </a:t>
            </a:r>
            <a:r>
              <a:rPr sz="1400" b="1" spc="-55" dirty="0">
                <a:latin typeface="Gill Sans MT"/>
                <a:cs typeface="Gill Sans MT"/>
              </a:rPr>
              <a:t>Train</a:t>
            </a:r>
            <a:endParaRPr sz="1400">
              <a:latin typeface="Gill Sans MT"/>
              <a:cs typeface="Gill Sans MT"/>
            </a:endParaRPr>
          </a:p>
          <a:p>
            <a:pPr marL="789940" marR="5080" lvl="1" indent="-335915">
              <a:lnSpc>
                <a:spcPct val="129500"/>
              </a:lnSpc>
              <a:spcBef>
                <a:spcPts val="975"/>
              </a:spcBef>
              <a:buClr>
                <a:srgbClr val="0097A7"/>
              </a:buClr>
              <a:buFont typeface="Arial"/>
              <a:buChar char="○"/>
              <a:tabLst>
                <a:tab pos="789940" algn="l"/>
                <a:tab pos="790575" algn="l"/>
              </a:tabLst>
            </a:pPr>
            <a:r>
              <a:rPr sz="1400" spc="40" dirty="0">
                <a:latin typeface="Tahoma"/>
                <a:cs typeface="Tahoma"/>
              </a:rPr>
              <a:t>As </a:t>
            </a:r>
            <a:r>
              <a:rPr sz="1400" spc="15" dirty="0">
                <a:latin typeface="Tahoma"/>
                <a:cs typeface="Tahoma"/>
              </a:rPr>
              <a:t>water </a:t>
            </a:r>
            <a:r>
              <a:rPr sz="1400" spc="10" dirty="0">
                <a:latin typeface="Tahoma"/>
                <a:cs typeface="Tahoma"/>
              </a:rPr>
              <a:t>flows </a:t>
            </a:r>
            <a:r>
              <a:rPr sz="1400" spc="0" dirty="0">
                <a:latin typeface="Tahoma"/>
                <a:cs typeface="Tahoma"/>
              </a:rPr>
              <a:t>through </a:t>
            </a:r>
            <a:r>
              <a:rPr sz="1400" spc="10" dirty="0">
                <a:latin typeface="Tahoma"/>
                <a:cs typeface="Tahoma"/>
              </a:rPr>
              <a:t>the  </a:t>
            </a:r>
            <a:r>
              <a:rPr sz="1400" spc="-5" dirty="0">
                <a:latin typeface="Tahoma"/>
                <a:cs typeface="Tahoma"/>
              </a:rPr>
              <a:t>hydroEngine, </a:t>
            </a:r>
            <a:r>
              <a:rPr sz="1400" spc="10" dirty="0">
                <a:latin typeface="Tahoma"/>
                <a:cs typeface="Tahoma"/>
              </a:rPr>
              <a:t>the </a:t>
            </a:r>
            <a:r>
              <a:rPr sz="1400" dirty="0">
                <a:latin typeface="Tahoma"/>
                <a:cs typeface="Tahoma"/>
              </a:rPr>
              <a:t>blades </a:t>
            </a:r>
            <a:r>
              <a:rPr sz="1400" spc="5" dirty="0">
                <a:latin typeface="Tahoma"/>
                <a:cs typeface="Tahoma"/>
              </a:rPr>
              <a:t>are </a:t>
            </a:r>
            <a:r>
              <a:rPr sz="1400" spc="15" dirty="0">
                <a:latin typeface="Tahoma"/>
                <a:cs typeface="Tahoma"/>
              </a:rPr>
              <a:t>driven </a:t>
            </a:r>
            <a:r>
              <a:rPr sz="1400" spc="10" dirty="0">
                <a:latin typeface="Tahoma"/>
                <a:cs typeface="Tahoma"/>
              </a:rPr>
              <a:t>in  linear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paths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0" dirty="0">
                <a:latin typeface="Tahoma"/>
                <a:cs typeface="Tahoma"/>
              </a:rPr>
              <a:t>around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two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parallel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shafts.  </a:t>
            </a:r>
            <a:r>
              <a:rPr sz="1400" spc="15" dirty="0">
                <a:latin typeface="Tahoma"/>
                <a:cs typeface="Tahoma"/>
              </a:rPr>
              <a:t>Mechanical </a:t>
            </a:r>
            <a:r>
              <a:rPr sz="1400" dirty="0">
                <a:latin typeface="Tahoma"/>
                <a:cs typeface="Tahoma"/>
              </a:rPr>
              <a:t>energy </a:t>
            </a:r>
            <a:r>
              <a:rPr sz="1400" spc="10" dirty="0">
                <a:latin typeface="Tahoma"/>
                <a:cs typeface="Tahoma"/>
              </a:rPr>
              <a:t>from the </a:t>
            </a:r>
            <a:r>
              <a:rPr sz="1400" dirty="0">
                <a:latin typeface="Tahoma"/>
                <a:cs typeface="Tahoma"/>
              </a:rPr>
              <a:t>shafts  </a:t>
            </a:r>
            <a:r>
              <a:rPr sz="1400" spc="10" dirty="0">
                <a:latin typeface="Tahoma"/>
                <a:cs typeface="Tahoma"/>
              </a:rPr>
              <a:t>drives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a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conventional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generator.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Water  </a:t>
            </a:r>
            <a:r>
              <a:rPr sz="1400" spc="5" dirty="0">
                <a:latin typeface="Tahoma"/>
                <a:cs typeface="Tahoma"/>
              </a:rPr>
              <a:t>enters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the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penstock,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-15" dirty="0">
                <a:latin typeface="Tahoma"/>
                <a:cs typeface="Tahoma"/>
              </a:rPr>
              <a:t>passes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0" dirty="0">
                <a:latin typeface="Tahoma"/>
                <a:cs typeface="Tahoma"/>
              </a:rPr>
              <a:t>through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the  </a:t>
            </a:r>
            <a:r>
              <a:rPr sz="1400" spc="-10" dirty="0">
                <a:latin typeface="Tahoma"/>
                <a:cs typeface="Tahoma"/>
              </a:rPr>
              <a:t>unit,</a:t>
            </a:r>
            <a:r>
              <a:rPr sz="1400" spc="-1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and</a:t>
            </a:r>
            <a:r>
              <a:rPr sz="1400" spc="-18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exits</a:t>
            </a:r>
            <a:r>
              <a:rPr sz="1400" spc="-185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downstream.</a:t>
            </a:r>
            <a:endParaRPr sz="1400">
              <a:latin typeface="Tahoma"/>
              <a:cs typeface="Tahoma"/>
            </a:endParaRPr>
          </a:p>
          <a:p>
            <a:pPr marL="332740" marR="216535" indent="-320040">
              <a:lnSpc>
                <a:spcPct val="129500"/>
              </a:lnSpc>
              <a:spcBef>
                <a:spcPts val="975"/>
              </a:spcBef>
              <a:buClr>
                <a:srgbClr val="0097A7"/>
              </a:buClr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400" spc="-15" dirty="0">
                <a:latin typeface="Tahoma"/>
                <a:cs typeface="Tahoma"/>
              </a:rPr>
              <a:t>Impulse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0" dirty="0">
                <a:latin typeface="Tahoma"/>
                <a:cs typeface="Tahoma"/>
              </a:rPr>
              <a:t>blade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design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results</a:t>
            </a:r>
            <a:r>
              <a:rPr sz="1400" spc="-175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in</a:t>
            </a:r>
            <a:r>
              <a:rPr sz="1400" spc="-18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Gill Sans MT"/>
                <a:cs typeface="Gill Sans MT"/>
              </a:rPr>
              <a:t>no</a:t>
            </a:r>
            <a:r>
              <a:rPr sz="1400" b="1" spc="-130" dirty="0">
                <a:latin typeface="Gill Sans MT"/>
                <a:cs typeface="Gill Sans MT"/>
              </a:rPr>
              <a:t> </a:t>
            </a:r>
            <a:r>
              <a:rPr sz="1400" b="1" spc="-30" dirty="0">
                <a:latin typeface="Gill Sans MT"/>
                <a:cs typeface="Gill Sans MT"/>
              </a:rPr>
              <a:t>pressure  </a:t>
            </a:r>
            <a:r>
              <a:rPr sz="1400" b="1" spc="-35" dirty="0">
                <a:latin typeface="Gill Sans MT"/>
                <a:cs typeface="Gill Sans MT"/>
              </a:rPr>
              <a:t>drop </a:t>
            </a:r>
            <a:r>
              <a:rPr sz="1400" b="1" spc="-25" dirty="0">
                <a:latin typeface="Gill Sans MT"/>
                <a:cs typeface="Gill Sans MT"/>
              </a:rPr>
              <a:t>across</a:t>
            </a:r>
            <a:r>
              <a:rPr sz="1400" b="1" spc="-285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blades</a:t>
            </a:r>
            <a:endParaRPr sz="1400">
              <a:latin typeface="Gill Sans MT"/>
              <a:cs typeface="Gill Sans MT"/>
            </a:endParaRPr>
          </a:p>
          <a:p>
            <a:pPr marL="332740" indent="-320040">
              <a:lnSpc>
                <a:spcPct val="100000"/>
              </a:lnSpc>
              <a:spcBef>
                <a:spcPts val="1470"/>
              </a:spcBef>
              <a:buClr>
                <a:srgbClr val="0097A7"/>
              </a:buClr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400" spc="15" dirty="0">
                <a:latin typeface="Tahoma"/>
                <a:cs typeface="Tahoma"/>
              </a:rPr>
              <a:t>Modular,</a:t>
            </a:r>
            <a:r>
              <a:rPr sz="1400" spc="-24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standardized</a:t>
            </a:r>
            <a:endParaRPr sz="1400">
              <a:latin typeface="Tahoma"/>
              <a:cs typeface="Tahoma"/>
            </a:endParaRPr>
          </a:p>
          <a:p>
            <a:pPr marL="332740" indent="-320040">
              <a:lnSpc>
                <a:spcPct val="100000"/>
              </a:lnSpc>
              <a:spcBef>
                <a:spcPts val="1470"/>
              </a:spcBef>
              <a:buClr>
                <a:srgbClr val="0097A7"/>
              </a:buClr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400" spc="10" dirty="0">
                <a:latin typeface="Tahoma"/>
                <a:cs typeface="Tahoma"/>
              </a:rPr>
              <a:t>Combines</a:t>
            </a:r>
            <a:r>
              <a:rPr sz="1400" spc="-19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Gill Sans MT"/>
                <a:cs typeface="Gill Sans MT"/>
              </a:rPr>
              <a:t>advanced</a:t>
            </a:r>
            <a:r>
              <a:rPr sz="1400" b="1" spc="-130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Tahoma"/>
                <a:cs typeface="Tahoma"/>
              </a:rPr>
              <a:t>and</a:t>
            </a:r>
            <a:r>
              <a:rPr sz="1400" spc="-18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Gill Sans MT"/>
                <a:cs typeface="Gill Sans MT"/>
              </a:rPr>
              <a:t>traditional</a:t>
            </a:r>
            <a:endParaRPr sz="1400">
              <a:latin typeface="Gill Sans MT"/>
              <a:cs typeface="Gill Sans MT"/>
            </a:endParaRPr>
          </a:p>
          <a:p>
            <a:pPr marR="831850" algn="ctr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latin typeface="Tahoma"/>
                <a:cs typeface="Tahoma"/>
              </a:rPr>
              <a:t>manufacturing </a:t>
            </a:r>
            <a:r>
              <a:rPr sz="1400" spc="-10" dirty="0">
                <a:latin typeface="Tahoma"/>
                <a:cs typeface="Tahoma"/>
              </a:rPr>
              <a:t>(carbon</a:t>
            </a:r>
            <a:r>
              <a:rPr sz="1400" spc="-325" dirty="0">
                <a:latin typeface="Tahoma"/>
                <a:cs typeface="Tahoma"/>
              </a:rPr>
              <a:t> </a:t>
            </a:r>
            <a:r>
              <a:rPr sz="1400" spc="-210" dirty="0">
                <a:latin typeface="Tahoma"/>
                <a:cs typeface="Tahoma"/>
              </a:rPr>
              <a:t>+ </a:t>
            </a:r>
            <a:r>
              <a:rPr sz="1400" spc="-10" dirty="0">
                <a:latin typeface="Tahoma"/>
                <a:cs typeface="Tahoma"/>
              </a:rPr>
              <a:t>steel)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3425" y="1703625"/>
            <a:ext cx="4165224" cy="379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5</a:t>
            </a:fld>
            <a:endParaRPr spc="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625" y="439411"/>
            <a:ext cx="4730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How</a:t>
            </a:r>
            <a:r>
              <a:rPr sz="3600" spc="-325" dirty="0"/>
              <a:t> </a:t>
            </a:r>
            <a:r>
              <a:rPr sz="3600" spc="-35" dirty="0"/>
              <a:t>it</a:t>
            </a:r>
            <a:r>
              <a:rPr sz="3600" spc="-325" dirty="0"/>
              <a:t> </a:t>
            </a:r>
            <a:r>
              <a:rPr sz="3600" spc="-35" dirty="0"/>
              <a:t>works:</a:t>
            </a:r>
            <a:r>
              <a:rPr sz="3600" spc="-325" dirty="0"/>
              <a:t> </a:t>
            </a:r>
            <a:r>
              <a:rPr sz="3600" spc="-30" dirty="0"/>
              <a:t>a</a:t>
            </a:r>
            <a:r>
              <a:rPr sz="3600" spc="-325" dirty="0"/>
              <a:t> </a:t>
            </a:r>
            <a:r>
              <a:rPr sz="3600" spc="-80" dirty="0"/>
              <a:t>project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0600" y="1276350"/>
            <a:ext cx="8118298" cy="453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6</a:t>
            </a:fld>
            <a:endParaRPr spc="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1774" y="1822474"/>
            <a:ext cx="4423602" cy="350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9825" y="1854668"/>
            <a:ext cx="3881120" cy="1847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solidFill>
                  <a:srgbClr val="57A7B5"/>
                </a:solidFill>
                <a:latin typeface="Gill Sans MT"/>
                <a:cs typeface="Gill Sans MT"/>
              </a:rPr>
              <a:t>EcoSmartHydro</a:t>
            </a:r>
            <a:r>
              <a:rPr sz="1800" b="1" spc="-104" baseline="30092" dirty="0">
                <a:solidFill>
                  <a:srgbClr val="57A7B5"/>
                </a:solidFill>
                <a:latin typeface="Gill Sans MT"/>
                <a:cs typeface="Gill Sans MT"/>
              </a:rPr>
              <a:t>TM </a:t>
            </a:r>
            <a:r>
              <a:rPr sz="1800" b="1" spc="0" dirty="0">
                <a:latin typeface="Gill Sans MT"/>
                <a:cs typeface="Gill Sans MT"/>
              </a:rPr>
              <a:t>is </a:t>
            </a:r>
            <a:r>
              <a:rPr sz="1800" b="1" spc="-15" dirty="0">
                <a:latin typeface="Gill Sans MT"/>
                <a:cs typeface="Gill Sans MT"/>
              </a:rPr>
              <a:t>a</a:t>
            </a:r>
            <a:r>
              <a:rPr sz="1800" b="1" spc="-400" dirty="0">
                <a:latin typeface="Gill Sans MT"/>
                <a:cs typeface="Gill Sans MT"/>
              </a:rPr>
              <a:t> </a:t>
            </a:r>
            <a:r>
              <a:rPr sz="1800" b="1" spc="-35" dirty="0">
                <a:latin typeface="Gill Sans MT"/>
                <a:cs typeface="Gill Sans MT"/>
              </a:rPr>
              <a:t>blueprint.</a:t>
            </a:r>
            <a:endParaRPr sz="1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 marR="5080">
              <a:lnSpc>
                <a:spcPct val="99600"/>
              </a:lnSpc>
              <a:spcBef>
                <a:spcPts val="5"/>
              </a:spcBef>
            </a:pPr>
            <a:r>
              <a:rPr sz="1700" b="1" spc="-35" dirty="0">
                <a:latin typeface="Gill Sans MT"/>
                <a:cs typeface="Gill Sans MT"/>
              </a:rPr>
              <a:t>It </a:t>
            </a:r>
            <a:r>
              <a:rPr sz="1700" b="1" spc="0" dirty="0">
                <a:latin typeface="Gill Sans MT"/>
                <a:cs typeface="Gill Sans MT"/>
              </a:rPr>
              <a:t>is </a:t>
            </a:r>
            <a:r>
              <a:rPr sz="1700" b="1" spc="-30" dirty="0">
                <a:latin typeface="Gill Sans MT"/>
                <a:cs typeface="Gill Sans MT"/>
              </a:rPr>
              <a:t>the design, </a:t>
            </a:r>
            <a:r>
              <a:rPr sz="1700" b="1" spc="-50" dirty="0">
                <a:latin typeface="Gill Sans MT"/>
                <a:cs typeface="Gill Sans MT"/>
              </a:rPr>
              <a:t>implementation, </a:t>
            </a:r>
            <a:r>
              <a:rPr sz="1700" b="1" spc="-25" dirty="0">
                <a:latin typeface="Gill Sans MT"/>
                <a:cs typeface="Gill Sans MT"/>
              </a:rPr>
              <a:t>and  </a:t>
            </a:r>
            <a:r>
              <a:rPr sz="1700" b="1" spc="-65" dirty="0">
                <a:latin typeface="Gill Sans MT"/>
                <a:cs typeface="Gill Sans MT"/>
              </a:rPr>
              <a:t>management </a:t>
            </a:r>
            <a:r>
              <a:rPr sz="1700" b="1" spc="10" dirty="0">
                <a:latin typeface="Gill Sans MT"/>
                <a:cs typeface="Gill Sans MT"/>
              </a:rPr>
              <a:t>of </a:t>
            </a:r>
            <a:r>
              <a:rPr sz="1700" b="1" spc="-35" dirty="0">
                <a:latin typeface="Gill Sans MT"/>
                <a:cs typeface="Gill Sans MT"/>
              </a:rPr>
              <a:t>hydropower </a:t>
            </a:r>
            <a:r>
              <a:rPr sz="1700" b="1" spc="-25" dirty="0">
                <a:latin typeface="Gill Sans MT"/>
                <a:cs typeface="Gill Sans MT"/>
              </a:rPr>
              <a:t>systems  </a:t>
            </a:r>
            <a:r>
              <a:rPr sz="1700" b="1" spc="-30" dirty="0">
                <a:latin typeface="Gill Sans MT"/>
                <a:cs typeface="Gill Sans MT"/>
              </a:rPr>
              <a:t>that</a:t>
            </a:r>
            <a:r>
              <a:rPr sz="1700" b="1" spc="-150" dirty="0">
                <a:latin typeface="Gill Sans MT"/>
                <a:cs typeface="Gill Sans MT"/>
              </a:rPr>
              <a:t> </a:t>
            </a:r>
            <a:r>
              <a:rPr sz="1700" b="1" spc="-40" dirty="0">
                <a:latin typeface="Gill Sans MT"/>
                <a:cs typeface="Gill Sans MT"/>
              </a:rPr>
              <a:t>are</a:t>
            </a:r>
            <a:r>
              <a:rPr sz="1700" b="1" spc="-155" dirty="0">
                <a:latin typeface="Gill Sans MT"/>
                <a:cs typeface="Gill Sans MT"/>
              </a:rPr>
              <a:t> </a:t>
            </a:r>
            <a:r>
              <a:rPr sz="1700" b="1" spc="-45" dirty="0">
                <a:latin typeface="Gill Sans MT"/>
                <a:cs typeface="Gill Sans MT"/>
              </a:rPr>
              <a:t>climate</a:t>
            </a:r>
            <a:r>
              <a:rPr sz="1700" b="1" spc="-150" dirty="0">
                <a:latin typeface="Gill Sans MT"/>
                <a:cs typeface="Gill Sans MT"/>
              </a:rPr>
              <a:t> </a:t>
            </a:r>
            <a:r>
              <a:rPr sz="1700" b="1" spc="-25" dirty="0">
                <a:latin typeface="Gill Sans MT"/>
                <a:cs typeface="Gill Sans MT"/>
              </a:rPr>
              <a:t>resilient</a:t>
            </a:r>
            <a:r>
              <a:rPr sz="1700" b="1" spc="-155" dirty="0">
                <a:latin typeface="Gill Sans MT"/>
                <a:cs typeface="Gill Sans MT"/>
              </a:rPr>
              <a:t> </a:t>
            </a:r>
            <a:r>
              <a:rPr sz="1700" b="1" spc="-25" dirty="0">
                <a:latin typeface="Gill Sans MT"/>
                <a:cs typeface="Gill Sans MT"/>
              </a:rPr>
              <a:t>and</a:t>
            </a:r>
            <a:r>
              <a:rPr sz="1700" b="1" spc="-155" dirty="0">
                <a:latin typeface="Gill Sans MT"/>
                <a:cs typeface="Gill Sans MT"/>
              </a:rPr>
              <a:t> </a:t>
            </a:r>
            <a:r>
              <a:rPr sz="1700" b="1" spc="-30" dirty="0">
                <a:latin typeface="Gill Sans MT"/>
                <a:cs typeface="Gill Sans MT"/>
              </a:rPr>
              <a:t>that</a:t>
            </a:r>
            <a:r>
              <a:rPr sz="1700" b="1" spc="-150" dirty="0">
                <a:latin typeface="Gill Sans MT"/>
                <a:cs typeface="Gill Sans MT"/>
              </a:rPr>
              <a:t> </a:t>
            </a:r>
            <a:r>
              <a:rPr sz="1700" b="1" spc="-35" dirty="0">
                <a:latin typeface="Gill Sans MT"/>
                <a:cs typeface="Gill Sans MT"/>
              </a:rPr>
              <a:t>create  </a:t>
            </a:r>
            <a:r>
              <a:rPr sz="1700" b="1" spc="-10" dirty="0">
                <a:latin typeface="Gill Sans MT"/>
                <a:cs typeface="Gill Sans MT"/>
              </a:rPr>
              <a:t>co-benefits </a:t>
            </a:r>
            <a:r>
              <a:rPr sz="1700" b="1" spc="-40" dirty="0">
                <a:latin typeface="Gill Sans MT"/>
                <a:cs typeface="Gill Sans MT"/>
              </a:rPr>
              <a:t>to </a:t>
            </a:r>
            <a:r>
              <a:rPr sz="1700" b="1" spc="-35" dirty="0">
                <a:latin typeface="Gill Sans MT"/>
                <a:cs typeface="Gill Sans MT"/>
              </a:rPr>
              <a:t>enhance </a:t>
            </a:r>
            <a:r>
              <a:rPr sz="1700" b="1" spc="-30" dirty="0">
                <a:latin typeface="Gill Sans MT"/>
                <a:cs typeface="Gill Sans MT"/>
              </a:rPr>
              <a:t>the </a:t>
            </a:r>
            <a:r>
              <a:rPr sz="1700" b="1" spc="-25" dirty="0">
                <a:latin typeface="Gill Sans MT"/>
                <a:cs typeface="Gill Sans MT"/>
              </a:rPr>
              <a:t>health </a:t>
            </a:r>
            <a:r>
              <a:rPr sz="1700" b="1" spc="5" dirty="0">
                <a:latin typeface="Gill Sans MT"/>
                <a:cs typeface="Gill Sans MT"/>
              </a:rPr>
              <a:t>of  </a:t>
            </a:r>
            <a:r>
              <a:rPr sz="1700" b="1" spc="-20" dirty="0">
                <a:latin typeface="Gill Sans MT"/>
                <a:cs typeface="Gill Sans MT"/>
              </a:rPr>
              <a:t>local</a:t>
            </a:r>
            <a:r>
              <a:rPr sz="1700" b="1" spc="-165" dirty="0">
                <a:latin typeface="Gill Sans MT"/>
                <a:cs typeface="Gill Sans MT"/>
              </a:rPr>
              <a:t> </a:t>
            </a:r>
            <a:r>
              <a:rPr sz="1700" b="1" spc="-35" dirty="0">
                <a:latin typeface="Gill Sans MT"/>
                <a:cs typeface="Gill Sans MT"/>
              </a:rPr>
              <a:t>ecosystems</a:t>
            </a:r>
            <a:r>
              <a:rPr sz="1700" b="1" spc="-170" dirty="0">
                <a:latin typeface="Gill Sans MT"/>
                <a:cs typeface="Gill Sans MT"/>
              </a:rPr>
              <a:t> </a:t>
            </a:r>
            <a:r>
              <a:rPr sz="1700" b="1" spc="-25" dirty="0">
                <a:latin typeface="Gill Sans MT"/>
                <a:cs typeface="Gill Sans MT"/>
              </a:rPr>
              <a:t>and</a:t>
            </a:r>
            <a:r>
              <a:rPr sz="1700" b="1" spc="-170" dirty="0">
                <a:latin typeface="Gill Sans MT"/>
                <a:cs typeface="Gill Sans MT"/>
              </a:rPr>
              <a:t> </a:t>
            </a:r>
            <a:r>
              <a:rPr sz="1700" b="1" spc="-55" dirty="0">
                <a:latin typeface="Gill Sans MT"/>
                <a:cs typeface="Gill Sans MT"/>
              </a:rPr>
              <a:t>communities.</a:t>
            </a:r>
            <a:endParaRPr sz="17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124" y="3992649"/>
            <a:ext cx="3712599" cy="148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3625" y="439411"/>
            <a:ext cx="6538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How</a:t>
            </a:r>
            <a:r>
              <a:rPr sz="3600" spc="-320" dirty="0"/>
              <a:t> </a:t>
            </a:r>
            <a:r>
              <a:rPr sz="3600" spc="-35" dirty="0"/>
              <a:t>it</a:t>
            </a:r>
            <a:r>
              <a:rPr sz="3600" spc="-320" dirty="0"/>
              <a:t> </a:t>
            </a:r>
            <a:r>
              <a:rPr sz="3600" spc="-35" dirty="0"/>
              <a:t>works:</a:t>
            </a:r>
            <a:r>
              <a:rPr sz="3600" spc="-320" dirty="0"/>
              <a:t> </a:t>
            </a:r>
            <a:r>
              <a:rPr sz="3600" spc="-204" dirty="0"/>
              <a:t>EcoSmartHydro™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pc="40" dirty="0"/>
              <a:t>7</a:t>
            </a:fld>
            <a:endParaRPr spc="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66725" y="1400175"/>
            <a:ext cx="4425523" cy="4463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3625" y="439411"/>
            <a:ext cx="4211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" dirty="0"/>
              <a:t>Software</a:t>
            </a:r>
            <a:r>
              <a:rPr sz="3600" spc="-360" dirty="0"/>
              <a:t> </a:t>
            </a:r>
            <a:r>
              <a:rPr sz="3600" spc="-45" dirty="0"/>
              <a:t>Innovation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479873" y="1139272"/>
            <a:ext cx="3856990" cy="54038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09550" marR="5080">
              <a:lnSpc>
                <a:spcPct val="101600"/>
              </a:lnSpc>
              <a:spcBef>
                <a:spcPts val="70"/>
              </a:spcBef>
            </a:pPr>
            <a:r>
              <a:rPr sz="1600" b="1" spc="-50" dirty="0">
                <a:solidFill>
                  <a:srgbClr val="0091A7"/>
                </a:solidFill>
                <a:latin typeface="Gill Sans MT"/>
                <a:cs typeface="Gill Sans MT"/>
              </a:rPr>
              <a:t>watershedOS</a:t>
            </a:r>
            <a:r>
              <a:rPr sz="1600" spc="-50" dirty="0">
                <a:latin typeface="Tahoma"/>
                <a:cs typeface="Tahoma"/>
              </a:rPr>
              <a:t>: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-30" dirty="0">
                <a:latin typeface="Tahoma"/>
                <a:cs typeface="Tahoma"/>
              </a:rPr>
              <a:t>a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0" dirty="0">
                <a:latin typeface="Tahoma"/>
                <a:cs typeface="Tahoma"/>
              </a:rPr>
              <a:t>knowledge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analytics  </a:t>
            </a:r>
            <a:r>
              <a:rPr sz="1600" spc="15" dirty="0">
                <a:latin typeface="Tahoma"/>
                <a:cs typeface="Tahoma"/>
              </a:rPr>
              <a:t>platform</a:t>
            </a:r>
            <a:r>
              <a:rPr sz="1600" spc="-210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for</a:t>
            </a:r>
            <a:r>
              <a:rPr sz="1600" spc="-21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water+energy</a:t>
            </a:r>
            <a:r>
              <a:rPr sz="1600" spc="-21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projects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209550" marR="303530">
              <a:lnSpc>
                <a:spcPct val="101600"/>
              </a:lnSpc>
            </a:pPr>
            <a:r>
              <a:rPr sz="1600" b="1" spc="-40" dirty="0">
                <a:solidFill>
                  <a:srgbClr val="0091A7"/>
                </a:solidFill>
                <a:latin typeface="Gill Sans MT"/>
                <a:cs typeface="Gill Sans MT"/>
              </a:rPr>
              <a:t>Solution: </a:t>
            </a:r>
            <a:r>
              <a:rPr sz="1600" spc="5" dirty="0">
                <a:latin typeface="Tahoma"/>
                <a:cs typeface="Tahoma"/>
              </a:rPr>
              <a:t>Interactive </a:t>
            </a:r>
            <a:r>
              <a:rPr sz="1600" spc="10" dirty="0">
                <a:latin typeface="Tahoma"/>
                <a:cs typeface="Tahoma"/>
              </a:rPr>
              <a:t>cloud </a:t>
            </a:r>
            <a:r>
              <a:rPr sz="1600" spc="5" dirty="0">
                <a:latin typeface="Tahoma"/>
                <a:cs typeface="Tahoma"/>
              </a:rPr>
              <a:t>deployed  </a:t>
            </a:r>
            <a:r>
              <a:rPr sz="1600" dirty="0">
                <a:latin typeface="Tahoma"/>
                <a:cs typeface="Tahoma"/>
              </a:rPr>
              <a:t>dashboards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0" dirty="0">
                <a:latin typeface="Tahoma"/>
                <a:cs typeface="Tahoma"/>
              </a:rPr>
              <a:t>updated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in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real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/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0" dirty="0">
                <a:latin typeface="Tahoma"/>
                <a:cs typeface="Tahoma"/>
              </a:rPr>
              <a:t>near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real  time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</a:pPr>
            <a:r>
              <a:rPr sz="1600" b="1" spc="-75" dirty="0">
                <a:solidFill>
                  <a:srgbClr val="0091A7"/>
                </a:solidFill>
                <a:latin typeface="Gill Sans MT"/>
                <a:cs typeface="Gill Sans MT"/>
              </a:rPr>
              <a:t>wOS</a:t>
            </a:r>
            <a:r>
              <a:rPr sz="1600" b="1" spc="-225" dirty="0">
                <a:solidFill>
                  <a:srgbClr val="0091A7"/>
                </a:solidFill>
                <a:latin typeface="Gill Sans MT"/>
                <a:cs typeface="Gill Sans MT"/>
              </a:rPr>
              <a:t> </a:t>
            </a:r>
            <a:r>
              <a:rPr sz="1600" b="1" spc="-35" dirty="0">
                <a:solidFill>
                  <a:srgbClr val="0091A7"/>
                </a:solidFill>
                <a:latin typeface="Gill Sans MT"/>
                <a:cs typeface="Gill Sans MT"/>
              </a:rPr>
              <a:t>Developer</a:t>
            </a:r>
            <a:endParaRPr sz="1600">
              <a:latin typeface="Gill Sans MT"/>
              <a:cs typeface="Gill Sans MT"/>
            </a:endParaRPr>
          </a:p>
          <a:p>
            <a:pPr marL="209550" marR="48895">
              <a:lnSpc>
                <a:spcPct val="101600"/>
              </a:lnSpc>
            </a:pPr>
            <a:r>
              <a:rPr sz="1600" i="1" dirty="0">
                <a:latin typeface="Calibri"/>
                <a:cs typeface="Calibri"/>
              </a:rPr>
              <a:t>identify, </a:t>
            </a:r>
            <a:r>
              <a:rPr sz="1600" i="1" spc="-10" dirty="0">
                <a:latin typeface="Calibri"/>
                <a:cs typeface="Calibri"/>
              </a:rPr>
              <a:t>screen, design </a:t>
            </a:r>
            <a:r>
              <a:rPr sz="1600" i="1" spc="0" dirty="0">
                <a:latin typeface="Calibri"/>
                <a:cs typeface="Calibri"/>
              </a:rPr>
              <a:t>and </a:t>
            </a:r>
            <a:r>
              <a:rPr sz="1600" i="1" dirty="0">
                <a:latin typeface="Calibri"/>
                <a:cs typeface="Calibri"/>
              </a:rPr>
              <a:t>develop  </a:t>
            </a:r>
            <a:r>
              <a:rPr sz="1600" i="1" spc="5" dirty="0">
                <a:latin typeface="Calibri"/>
                <a:cs typeface="Calibri"/>
              </a:rPr>
              <a:t>EcoSmartHydro™ </a:t>
            </a:r>
            <a:r>
              <a:rPr sz="1600" i="1" dirty="0">
                <a:latin typeface="Calibri"/>
                <a:cs typeface="Calibri"/>
              </a:rPr>
              <a:t>projects </a:t>
            </a:r>
            <a:r>
              <a:rPr sz="1600" i="1" spc="-10" dirty="0">
                <a:latin typeface="Calibri"/>
                <a:cs typeface="Calibri"/>
              </a:rPr>
              <a:t>to </a:t>
            </a:r>
            <a:r>
              <a:rPr sz="1600" i="1" spc="0" dirty="0">
                <a:latin typeface="Calibri"/>
                <a:cs typeface="Calibri"/>
              </a:rPr>
              <a:t>achieve  </a:t>
            </a:r>
            <a:r>
              <a:rPr sz="1600" i="1" spc="5" dirty="0">
                <a:latin typeface="Calibri"/>
                <a:cs typeface="Calibri"/>
              </a:rPr>
              <a:t>prioritized </a:t>
            </a:r>
            <a:r>
              <a:rPr sz="1600" i="1" dirty="0">
                <a:latin typeface="Calibri"/>
                <a:cs typeface="Calibri"/>
              </a:rPr>
              <a:t>results </a:t>
            </a:r>
            <a:r>
              <a:rPr sz="1600" i="1" spc="-60" dirty="0">
                <a:latin typeface="Calibri"/>
                <a:cs typeface="Calibri"/>
              </a:rPr>
              <a:t>(eg: </a:t>
            </a:r>
            <a:r>
              <a:rPr sz="1600" i="1" spc="0" dirty="0">
                <a:latin typeface="Calibri"/>
                <a:cs typeface="Calibri"/>
              </a:rPr>
              <a:t>dispatchable </a:t>
            </a:r>
            <a:r>
              <a:rPr sz="1600" i="1" dirty="0">
                <a:latin typeface="Calibri"/>
                <a:cs typeface="Calibri"/>
              </a:rPr>
              <a:t>hydro,  </a:t>
            </a:r>
            <a:r>
              <a:rPr sz="1600" i="1" spc="-10" dirty="0">
                <a:latin typeface="Calibri"/>
                <a:cs typeface="Calibri"/>
              </a:rPr>
              <a:t>groundwater </a:t>
            </a:r>
            <a:r>
              <a:rPr sz="1600" i="1" spc="-15" dirty="0">
                <a:latin typeface="Calibri"/>
                <a:cs typeface="Calibri"/>
              </a:rPr>
              <a:t>recharge, </a:t>
            </a:r>
            <a:r>
              <a:rPr sz="1600" i="1" dirty="0">
                <a:latin typeface="Calibri"/>
                <a:cs typeface="Calibri"/>
              </a:rPr>
              <a:t>runoff</a:t>
            </a:r>
            <a:r>
              <a:rPr sz="1600" i="1" spc="-175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management,  </a:t>
            </a:r>
            <a:r>
              <a:rPr sz="1600" i="1" spc="-5" dirty="0">
                <a:latin typeface="Calibri"/>
                <a:cs typeface="Calibri"/>
              </a:rPr>
              <a:t>wetland restoration,</a:t>
            </a:r>
            <a:r>
              <a:rPr sz="1600" i="1" spc="-16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etc)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</a:pPr>
            <a:r>
              <a:rPr sz="1600" b="1" spc="-75" dirty="0">
                <a:solidFill>
                  <a:srgbClr val="0091A7"/>
                </a:solidFill>
                <a:latin typeface="Gill Sans MT"/>
                <a:cs typeface="Gill Sans MT"/>
              </a:rPr>
              <a:t>wOS</a:t>
            </a:r>
            <a:r>
              <a:rPr sz="1600" b="1" spc="-229" dirty="0">
                <a:solidFill>
                  <a:srgbClr val="0091A7"/>
                </a:solidFill>
                <a:latin typeface="Gill Sans MT"/>
                <a:cs typeface="Gill Sans MT"/>
              </a:rPr>
              <a:t> </a:t>
            </a:r>
            <a:r>
              <a:rPr sz="1600" b="1" spc="-15" dirty="0">
                <a:solidFill>
                  <a:srgbClr val="0091A7"/>
                </a:solidFill>
                <a:latin typeface="Gill Sans MT"/>
                <a:cs typeface="Gill Sans MT"/>
              </a:rPr>
              <a:t>Manager</a:t>
            </a:r>
            <a:endParaRPr sz="1600">
              <a:latin typeface="Gill Sans MT"/>
              <a:cs typeface="Gill Sans MT"/>
            </a:endParaRPr>
          </a:p>
          <a:p>
            <a:pPr marL="209550" marR="240665">
              <a:lnSpc>
                <a:spcPts val="1950"/>
              </a:lnSpc>
              <a:spcBef>
                <a:spcPts val="65"/>
              </a:spcBef>
            </a:pPr>
            <a:r>
              <a:rPr sz="1600" i="1" dirty="0">
                <a:latin typeface="Calibri"/>
                <a:cs typeface="Calibri"/>
              </a:rPr>
              <a:t>connect, </a:t>
            </a:r>
            <a:r>
              <a:rPr sz="1600" i="1" spc="-5" dirty="0">
                <a:latin typeface="Calibri"/>
                <a:cs typeface="Calibri"/>
              </a:rPr>
              <a:t>monitor </a:t>
            </a:r>
            <a:r>
              <a:rPr sz="1600" i="1" spc="0" dirty="0">
                <a:latin typeface="Calibri"/>
                <a:cs typeface="Calibri"/>
              </a:rPr>
              <a:t>and </a:t>
            </a:r>
            <a:r>
              <a:rPr sz="1600" i="1" spc="-30" dirty="0">
                <a:latin typeface="Calibri"/>
                <a:cs typeface="Calibri"/>
              </a:rPr>
              <a:t>manage</a:t>
            </a:r>
            <a:r>
              <a:rPr sz="1600" i="1" spc="-240" dirty="0">
                <a:latin typeface="Calibri"/>
                <a:cs typeface="Calibri"/>
              </a:rPr>
              <a:t> </a:t>
            </a:r>
            <a:r>
              <a:rPr sz="1600" i="1" spc="5" dirty="0">
                <a:latin typeface="Calibri"/>
                <a:cs typeface="Calibri"/>
              </a:rPr>
              <a:t>distributed  EcoSmartHydro™ </a:t>
            </a:r>
            <a:r>
              <a:rPr sz="1600" i="1" dirty="0">
                <a:latin typeface="Calibri"/>
                <a:cs typeface="Calibri"/>
              </a:rPr>
              <a:t>projects </a:t>
            </a:r>
            <a:r>
              <a:rPr sz="1600" i="1" spc="-10" dirty="0">
                <a:latin typeface="Calibri"/>
                <a:cs typeface="Calibri"/>
              </a:rPr>
              <a:t>to </a:t>
            </a:r>
            <a:r>
              <a:rPr sz="1600" i="1" spc="-5" dirty="0">
                <a:latin typeface="Calibri"/>
                <a:cs typeface="Calibri"/>
              </a:rPr>
              <a:t>create </a:t>
            </a:r>
            <a:r>
              <a:rPr sz="1600" i="1" dirty="0">
                <a:latin typeface="Calibri"/>
                <a:cs typeface="Calibri"/>
              </a:rPr>
              <a:t>an  </a:t>
            </a:r>
            <a:r>
              <a:rPr sz="1600" i="1" spc="-10" dirty="0">
                <a:latin typeface="Calibri"/>
                <a:cs typeface="Calibri"/>
              </a:rPr>
              <a:t>intelligent, </a:t>
            </a:r>
            <a:r>
              <a:rPr sz="1600" i="1" spc="-5" dirty="0">
                <a:latin typeface="Calibri"/>
                <a:cs typeface="Calibri"/>
              </a:rPr>
              <a:t>networked, </a:t>
            </a:r>
            <a:r>
              <a:rPr sz="1600" i="1" dirty="0">
                <a:latin typeface="Calibri"/>
                <a:cs typeface="Calibri"/>
              </a:rPr>
              <a:t>responsive system  that optimizes the </a:t>
            </a:r>
            <a:r>
              <a:rPr sz="1600" i="1" spc="0" dirty="0">
                <a:latin typeface="Calibri"/>
                <a:cs typeface="Calibri"/>
              </a:rPr>
              <a:t>natural </a:t>
            </a:r>
            <a:r>
              <a:rPr sz="1600" i="1" dirty="0">
                <a:latin typeface="Calibri"/>
                <a:cs typeface="Calibri"/>
              </a:rPr>
              <a:t>resource  </a:t>
            </a:r>
            <a:r>
              <a:rPr sz="1600" i="1" spc="10" dirty="0">
                <a:latin typeface="Calibri"/>
                <a:cs typeface="Calibri"/>
              </a:rPr>
              <a:t>productivity </a:t>
            </a:r>
            <a:r>
              <a:rPr sz="1600" i="1" spc="-15" dirty="0">
                <a:latin typeface="Calibri"/>
                <a:cs typeface="Calibri"/>
              </a:rPr>
              <a:t>of </a:t>
            </a:r>
            <a:r>
              <a:rPr sz="1600" i="1" spc="-10" dirty="0">
                <a:latin typeface="Calibri"/>
                <a:cs typeface="Calibri"/>
              </a:rPr>
              <a:t>water </a:t>
            </a:r>
            <a:r>
              <a:rPr sz="1600" i="1" spc="0" dirty="0">
                <a:latin typeface="Calibri"/>
                <a:cs typeface="Calibri"/>
              </a:rPr>
              <a:t>and </a:t>
            </a:r>
            <a:r>
              <a:rPr sz="1600" i="1" spc="-10" dirty="0">
                <a:latin typeface="Calibri"/>
                <a:cs typeface="Calibri"/>
              </a:rPr>
              <a:t>watersheds for  </a:t>
            </a:r>
            <a:r>
              <a:rPr sz="1600" i="1" spc="-20" dirty="0">
                <a:latin typeface="Calibri"/>
                <a:cs typeface="Calibri"/>
              </a:rPr>
              <a:t>energy, </a:t>
            </a:r>
            <a:r>
              <a:rPr sz="1600" i="1" spc="0" dirty="0">
                <a:latin typeface="Calibri"/>
                <a:cs typeface="Calibri"/>
              </a:rPr>
              <a:t>environment and</a:t>
            </a:r>
            <a:r>
              <a:rPr sz="1600" i="1" spc="-18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economics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355"/>
              </a:lnSpc>
            </a:pPr>
            <a:r>
              <a:rPr sz="1600" b="1" spc="40" dirty="0">
                <a:solidFill>
                  <a:srgbClr val="0091A7"/>
                </a:solidFill>
                <a:latin typeface="Gill Sans MT"/>
                <a:cs typeface="Gill Sans MT"/>
              </a:rPr>
              <a:t>8</a:t>
            </a:r>
            <a:endParaRPr sz="1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2274" y="188537"/>
            <a:ext cx="8357234" cy="9398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600" b="1" spc="-40" dirty="0">
                <a:solidFill>
                  <a:srgbClr val="0091A7"/>
                </a:solidFill>
                <a:latin typeface="Gill Sans MT"/>
                <a:cs typeface="Gill Sans MT"/>
              </a:rPr>
              <a:t>Natel’s</a:t>
            </a:r>
            <a:r>
              <a:rPr sz="1600" b="1" spc="-130" dirty="0">
                <a:solidFill>
                  <a:srgbClr val="0091A7"/>
                </a:solidFill>
                <a:latin typeface="Gill Sans MT"/>
                <a:cs typeface="Gill Sans MT"/>
              </a:rPr>
              <a:t> </a:t>
            </a:r>
            <a:r>
              <a:rPr sz="1600" b="1" spc="-40" dirty="0">
                <a:solidFill>
                  <a:srgbClr val="0091A7"/>
                </a:solidFill>
                <a:latin typeface="Gill Sans MT"/>
                <a:cs typeface="Gill Sans MT"/>
              </a:rPr>
              <a:t>watershedOS</a:t>
            </a:r>
            <a:r>
              <a:rPr sz="1600" b="1" spc="-130" dirty="0">
                <a:solidFill>
                  <a:srgbClr val="0091A7"/>
                </a:solidFill>
                <a:latin typeface="Gill Sans MT"/>
                <a:cs typeface="Gill Sans MT"/>
              </a:rPr>
              <a:t> </a:t>
            </a:r>
            <a:r>
              <a:rPr sz="1600" spc="-5" dirty="0">
                <a:latin typeface="Tahoma"/>
                <a:cs typeface="Tahoma"/>
              </a:rPr>
              <a:t>enables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F99D1B"/>
                </a:solidFill>
                <a:latin typeface="Gill Sans MT"/>
                <a:cs typeface="Gill Sans MT"/>
              </a:rPr>
              <a:t>public</a:t>
            </a:r>
            <a:r>
              <a:rPr sz="1600" b="1" spc="-130" dirty="0">
                <a:solidFill>
                  <a:srgbClr val="F99D1B"/>
                </a:solidFill>
                <a:latin typeface="Gill Sans MT"/>
                <a:cs typeface="Gill Sans MT"/>
              </a:rPr>
              <a:t> </a:t>
            </a:r>
            <a:r>
              <a:rPr sz="1600" b="1" spc="-25" dirty="0">
                <a:solidFill>
                  <a:srgbClr val="F99D1B"/>
                </a:solidFill>
                <a:latin typeface="Gill Sans MT"/>
                <a:cs typeface="Gill Sans MT"/>
              </a:rPr>
              <a:t>and</a:t>
            </a:r>
            <a:r>
              <a:rPr sz="1600" b="1" spc="-130" dirty="0">
                <a:solidFill>
                  <a:srgbClr val="F99D1B"/>
                </a:solidFill>
                <a:latin typeface="Gill Sans MT"/>
                <a:cs typeface="Gill Sans MT"/>
              </a:rPr>
              <a:t> </a:t>
            </a:r>
            <a:r>
              <a:rPr sz="1600" b="1" spc="-25" dirty="0">
                <a:solidFill>
                  <a:srgbClr val="F99D1B"/>
                </a:solidFill>
                <a:latin typeface="Gill Sans MT"/>
                <a:cs typeface="Gill Sans MT"/>
              </a:rPr>
              <a:t>private</a:t>
            </a:r>
            <a:r>
              <a:rPr sz="1600" b="1" spc="-130" dirty="0">
                <a:solidFill>
                  <a:srgbClr val="F99D1B"/>
                </a:solidFill>
                <a:latin typeface="Gill Sans MT"/>
                <a:cs typeface="Gill Sans MT"/>
              </a:rPr>
              <a:t> </a:t>
            </a:r>
            <a:r>
              <a:rPr sz="1600" b="1" spc="-35" dirty="0">
                <a:solidFill>
                  <a:srgbClr val="F99D1B"/>
                </a:solidFill>
                <a:latin typeface="Gill Sans MT"/>
                <a:cs typeface="Gill Sans MT"/>
              </a:rPr>
              <a:t>sector</a:t>
            </a:r>
            <a:r>
              <a:rPr sz="1600" b="1" spc="-105" dirty="0">
                <a:solidFill>
                  <a:srgbClr val="F99D1B"/>
                </a:solidFill>
                <a:latin typeface="Gill Sans MT"/>
                <a:cs typeface="Gill Sans MT"/>
              </a:rPr>
              <a:t> </a:t>
            </a:r>
            <a:r>
              <a:rPr sz="1600" spc="5" dirty="0">
                <a:latin typeface="Tahoma"/>
                <a:cs typeface="Tahoma"/>
              </a:rPr>
              <a:t>stakeholders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spc="35" dirty="0">
                <a:latin typeface="Tahoma"/>
                <a:cs typeface="Tahoma"/>
              </a:rPr>
              <a:t>to</a:t>
            </a:r>
            <a:r>
              <a:rPr sz="1600" spc="-18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optimize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ct val="125000"/>
              </a:lnSpc>
            </a:pPr>
            <a:r>
              <a:rPr sz="1600" b="1" spc="-20" dirty="0">
                <a:solidFill>
                  <a:srgbClr val="F99D1B"/>
                </a:solidFill>
                <a:latin typeface="Gill Sans MT"/>
                <a:cs typeface="Gill Sans MT"/>
              </a:rPr>
              <a:t>watershed</a:t>
            </a:r>
            <a:r>
              <a:rPr sz="1600" b="1" spc="-145" dirty="0">
                <a:solidFill>
                  <a:srgbClr val="F99D1B"/>
                </a:solidFill>
                <a:latin typeface="Gill Sans MT"/>
                <a:cs typeface="Gill Sans MT"/>
              </a:rPr>
              <a:t> </a:t>
            </a:r>
            <a:r>
              <a:rPr sz="1600" b="1" spc="-35" dirty="0">
                <a:solidFill>
                  <a:srgbClr val="F99D1B"/>
                </a:solidFill>
                <a:latin typeface="Gill Sans MT"/>
                <a:cs typeface="Gill Sans MT"/>
              </a:rPr>
              <a:t>development</a:t>
            </a:r>
            <a:r>
              <a:rPr sz="1600" b="1" spc="-150" dirty="0">
                <a:solidFill>
                  <a:srgbClr val="F99D1B"/>
                </a:solidFill>
                <a:latin typeface="Gill Sans MT"/>
                <a:cs typeface="Gill Sans MT"/>
              </a:rPr>
              <a:t> </a:t>
            </a:r>
            <a:r>
              <a:rPr sz="1600" spc="30" dirty="0">
                <a:latin typeface="Tahoma"/>
                <a:cs typeface="Tahoma"/>
              </a:rPr>
              <a:t>for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low-carbon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prosperity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and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0" dirty="0">
                <a:latin typeface="Tahoma"/>
                <a:cs typeface="Tahoma"/>
              </a:rPr>
              <a:t>long-term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sustainability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in</a:t>
            </a:r>
            <a:r>
              <a:rPr sz="1600" spc="-20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conjunction  </a:t>
            </a:r>
            <a:r>
              <a:rPr sz="1600" spc="30" dirty="0">
                <a:latin typeface="Tahoma"/>
                <a:cs typeface="Tahoma"/>
              </a:rPr>
              <a:t>with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b="1" spc="-65" dirty="0">
                <a:solidFill>
                  <a:srgbClr val="0091A7"/>
                </a:solidFill>
                <a:latin typeface="Gill Sans MT"/>
                <a:cs typeface="Gill Sans MT"/>
              </a:rPr>
              <a:t>EcoSmartHydro</a:t>
            </a:r>
            <a:r>
              <a:rPr sz="1575" b="1" spc="-97" baseline="31746" dirty="0">
                <a:solidFill>
                  <a:srgbClr val="0091A7"/>
                </a:solidFill>
                <a:latin typeface="Gill Sans MT"/>
                <a:cs typeface="Gill Sans MT"/>
              </a:rPr>
              <a:t>TM</a:t>
            </a:r>
            <a:r>
              <a:rPr sz="1575" b="1" spc="-135" baseline="31746" dirty="0">
                <a:solidFill>
                  <a:srgbClr val="0091A7"/>
                </a:solidFill>
                <a:latin typeface="Gill Sans MT"/>
                <a:cs typeface="Gill Sans MT"/>
              </a:rPr>
              <a:t> </a:t>
            </a:r>
            <a:r>
              <a:rPr sz="1600" spc="5" dirty="0">
                <a:latin typeface="Tahoma"/>
                <a:cs typeface="Tahoma"/>
              </a:rPr>
              <a:t>development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with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Natel’s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hydroEngine</a:t>
            </a:r>
            <a:r>
              <a:rPr sz="1575" spc="7" baseline="31746" dirty="0">
                <a:latin typeface="Tahoma"/>
                <a:cs typeface="Tahoma"/>
              </a:rPr>
              <a:t>TM</a:t>
            </a:r>
            <a:r>
              <a:rPr sz="1600" spc="5" dirty="0"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55275" y="6232100"/>
            <a:ext cx="1963174" cy="3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6262" y="1277925"/>
            <a:ext cx="7431474" cy="4894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9347" y="6276039"/>
            <a:ext cx="287020" cy="2692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"/>
              </a:spcBef>
            </a:pPr>
            <a:fld id="{81D60167-4931-47E6-BA6A-407CBD079E47}" type="slidenum">
              <a:rPr sz="1600" b="1" spc="40" dirty="0">
                <a:solidFill>
                  <a:srgbClr val="0091A7"/>
                </a:solidFill>
                <a:latin typeface="Gill Sans MT"/>
                <a:cs typeface="Gill Sans MT"/>
              </a:rPr>
              <a:t>9</a:t>
            </a:fld>
            <a:endParaRPr sz="1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696</Words>
  <Application>Microsoft Office PowerPoint</Application>
  <PresentationFormat>On-screen Show (4:3)</PresentationFormat>
  <Paragraphs>99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Tahoma</vt:lpstr>
      <vt:lpstr>Times New Roman</vt:lpstr>
      <vt:lpstr>Office Theme</vt:lpstr>
      <vt:lpstr>PowerPoint Presentation</vt:lpstr>
      <vt:lpstr>Natel Energy is...</vt:lpstr>
      <vt:lpstr>Natel Energy makes distributed, baseload, renewable  hydropower with...</vt:lpstr>
      <vt:lpstr>PowerPoint Presentation</vt:lpstr>
      <vt:lpstr>How it works: the hydroEngine™</vt:lpstr>
      <vt:lpstr>How it works: a project</vt:lpstr>
      <vt:lpstr>How it works: EcoSmartHydro™</vt:lpstr>
      <vt:lpstr>Software Innovation</vt:lpstr>
      <vt:lpstr>PowerPoint Presentation</vt:lpstr>
      <vt:lpstr>Leading Hydropower Innovation</vt:lpstr>
      <vt:lpstr>Projects</vt:lpstr>
      <vt:lpstr>Monroe Hydro, Oregon</vt:lpstr>
      <vt:lpstr>Freedom Falls, Maine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Carmen Tubbesing</cp:lastModifiedBy>
  <cp:revision>2</cp:revision>
  <dcterms:created xsi:type="dcterms:W3CDTF">2017-04-24T14:07:39Z</dcterms:created>
  <dcterms:modified xsi:type="dcterms:W3CDTF">2017-04-24T22:00:32Z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